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71" r:id="rId4"/>
    <p:sldId id="273" r:id="rId5"/>
    <p:sldId id="272" r:id="rId6"/>
    <p:sldId id="258" r:id="rId7"/>
    <p:sldId id="259" r:id="rId8"/>
    <p:sldId id="260" r:id="rId9"/>
    <p:sldId id="261" r:id="rId10"/>
    <p:sldId id="262" r:id="rId11"/>
    <p:sldId id="263" r:id="rId12"/>
    <p:sldId id="279" r:id="rId13"/>
    <p:sldId id="280" r:id="rId14"/>
    <p:sldId id="264" r:id="rId15"/>
    <p:sldId id="267" r:id="rId16"/>
    <p:sldId id="265" r:id="rId17"/>
    <p:sldId id="266" r:id="rId18"/>
    <p:sldId id="268" r:id="rId19"/>
    <p:sldId id="281" r:id="rId20"/>
    <p:sldId id="283" r:id="rId21"/>
    <p:sldId id="284" r:id="rId22"/>
    <p:sldId id="270" r:id="rId23"/>
    <p:sldId id="274" r:id="rId24"/>
    <p:sldId id="282" r:id="rId25"/>
    <p:sldId id="269" r:id="rId26"/>
    <p:sldId id="275" r:id="rId27"/>
    <p:sldId id="276" r:id="rId28"/>
    <p:sldId id="277" r:id="rId29"/>
    <p:sldId id="278" r:id="rId30"/>
    <p:sldId id="285" r:id="rId31"/>
    <p:sldId id="286"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354" y="-22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AFBD65-1A55-4891-A98C-C9AEB554FCC2}" type="datetimeFigureOut">
              <a:rPr lang="ru-RU" smtClean="0"/>
              <a:t>06.11.2011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B47651-CD4D-4436-A029-74BBF736E18F}" type="slidenum">
              <a:rPr lang="ru-RU" smtClean="0"/>
              <a:t>‹#›</a:t>
            </a:fld>
            <a:endParaRPr lang="ru-RU"/>
          </a:p>
        </p:txBody>
      </p:sp>
    </p:spTree>
    <p:extLst>
      <p:ext uri="{BB962C8B-B14F-4D97-AF65-F5344CB8AC3E}">
        <p14:creationId xmlns:p14="http://schemas.microsoft.com/office/powerpoint/2010/main" val="35435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4B47651-CD4D-4436-A029-74BBF736E18F}" type="slidenum">
              <a:rPr lang="ru-RU" smtClean="0"/>
              <a:t>7</a:t>
            </a:fld>
            <a:endParaRPr lang="ru-RU"/>
          </a:p>
        </p:txBody>
      </p:sp>
    </p:spTree>
    <p:extLst>
      <p:ext uri="{BB962C8B-B14F-4D97-AF65-F5344CB8AC3E}">
        <p14:creationId xmlns:p14="http://schemas.microsoft.com/office/powerpoint/2010/main" val="1901458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83E5FCF-5564-40BE-B16A-248BDFB21357}" type="datetimeFigureOut">
              <a:rPr lang="ru-RU" smtClean="0"/>
              <a:t>06.11.2011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DBBD528-2510-40E5-861F-B169A9A5C6C3}" type="slidenum">
              <a:rPr lang="ru-RU" smtClean="0"/>
              <a:t>‹#›</a:t>
            </a:fld>
            <a:endParaRPr lang="ru-RU"/>
          </a:p>
        </p:txBody>
      </p:sp>
    </p:spTree>
    <p:extLst>
      <p:ext uri="{BB962C8B-B14F-4D97-AF65-F5344CB8AC3E}">
        <p14:creationId xmlns:p14="http://schemas.microsoft.com/office/powerpoint/2010/main" val="21629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3E5FCF-5564-40BE-B16A-248BDFB21357}" type="datetimeFigureOut">
              <a:rPr lang="ru-RU" smtClean="0"/>
              <a:t>06.11.2011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DBBD528-2510-40E5-861F-B169A9A5C6C3}" type="slidenum">
              <a:rPr lang="ru-RU" smtClean="0"/>
              <a:t>‹#›</a:t>
            </a:fld>
            <a:endParaRPr lang="ru-RU"/>
          </a:p>
        </p:txBody>
      </p:sp>
    </p:spTree>
    <p:extLst>
      <p:ext uri="{BB962C8B-B14F-4D97-AF65-F5344CB8AC3E}">
        <p14:creationId xmlns:p14="http://schemas.microsoft.com/office/powerpoint/2010/main" val="1925437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3E5FCF-5564-40BE-B16A-248BDFB21357}" type="datetimeFigureOut">
              <a:rPr lang="ru-RU" smtClean="0"/>
              <a:t>06.11.2011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DBBD528-2510-40E5-861F-B169A9A5C6C3}" type="slidenum">
              <a:rPr lang="ru-RU" smtClean="0"/>
              <a:t>‹#›</a:t>
            </a:fld>
            <a:endParaRPr lang="ru-RU"/>
          </a:p>
        </p:txBody>
      </p:sp>
    </p:spTree>
    <p:extLst>
      <p:ext uri="{BB962C8B-B14F-4D97-AF65-F5344CB8AC3E}">
        <p14:creationId xmlns:p14="http://schemas.microsoft.com/office/powerpoint/2010/main" val="218261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3E5FCF-5564-40BE-B16A-248BDFB21357}" type="datetimeFigureOut">
              <a:rPr lang="ru-RU" smtClean="0"/>
              <a:t>06.11.2011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DBBD528-2510-40E5-861F-B169A9A5C6C3}" type="slidenum">
              <a:rPr lang="ru-RU" smtClean="0"/>
              <a:t>‹#›</a:t>
            </a:fld>
            <a:endParaRPr lang="ru-RU"/>
          </a:p>
        </p:txBody>
      </p:sp>
    </p:spTree>
    <p:extLst>
      <p:ext uri="{BB962C8B-B14F-4D97-AF65-F5344CB8AC3E}">
        <p14:creationId xmlns:p14="http://schemas.microsoft.com/office/powerpoint/2010/main" val="190099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83E5FCF-5564-40BE-B16A-248BDFB21357}" type="datetimeFigureOut">
              <a:rPr lang="ru-RU" smtClean="0"/>
              <a:t>06.11.2011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DBBD528-2510-40E5-861F-B169A9A5C6C3}" type="slidenum">
              <a:rPr lang="ru-RU" smtClean="0"/>
              <a:t>‹#›</a:t>
            </a:fld>
            <a:endParaRPr lang="ru-RU"/>
          </a:p>
        </p:txBody>
      </p:sp>
    </p:spTree>
    <p:extLst>
      <p:ext uri="{BB962C8B-B14F-4D97-AF65-F5344CB8AC3E}">
        <p14:creationId xmlns:p14="http://schemas.microsoft.com/office/powerpoint/2010/main" val="4144758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83E5FCF-5564-40BE-B16A-248BDFB21357}" type="datetimeFigureOut">
              <a:rPr lang="ru-RU" smtClean="0"/>
              <a:t>06.11.2011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DBBD528-2510-40E5-861F-B169A9A5C6C3}" type="slidenum">
              <a:rPr lang="ru-RU" smtClean="0"/>
              <a:t>‹#›</a:t>
            </a:fld>
            <a:endParaRPr lang="ru-RU"/>
          </a:p>
        </p:txBody>
      </p:sp>
    </p:spTree>
    <p:extLst>
      <p:ext uri="{BB962C8B-B14F-4D97-AF65-F5344CB8AC3E}">
        <p14:creationId xmlns:p14="http://schemas.microsoft.com/office/powerpoint/2010/main" val="100238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83E5FCF-5564-40BE-B16A-248BDFB21357}" type="datetimeFigureOut">
              <a:rPr lang="ru-RU" smtClean="0"/>
              <a:t>06.11.2011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DBBD528-2510-40E5-861F-B169A9A5C6C3}" type="slidenum">
              <a:rPr lang="ru-RU" smtClean="0"/>
              <a:t>‹#›</a:t>
            </a:fld>
            <a:endParaRPr lang="ru-RU"/>
          </a:p>
        </p:txBody>
      </p:sp>
    </p:spTree>
    <p:extLst>
      <p:ext uri="{BB962C8B-B14F-4D97-AF65-F5344CB8AC3E}">
        <p14:creationId xmlns:p14="http://schemas.microsoft.com/office/powerpoint/2010/main" val="2888741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83E5FCF-5564-40BE-B16A-248BDFB21357}" type="datetimeFigureOut">
              <a:rPr lang="ru-RU" smtClean="0"/>
              <a:t>06.11.2011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DBBD528-2510-40E5-861F-B169A9A5C6C3}" type="slidenum">
              <a:rPr lang="ru-RU" smtClean="0"/>
              <a:t>‹#›</a:t>
            </a:fld>
            <a:endParaRPr lang="ru-RU"/>
          </a:p>
        </p:txBody>
      </p:sp>
    </p:spTree>
    <p:extLst>
      <p:ext uri="{BB962C8B-B14F-4D97-AF65-F5344CB8AC3E}">
        <p14:creationId xmlns:p14="http://schemas.microsoft.com/office/powerpoint/2010/main" val="1650908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83E5FCF-5564-40BE-B16A-248BDFB21357}" type="datetimeFigureOut">
              <a:rPr lang="ru-RU" smtClean="0"/>
              <a:t>06.11.2011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DBBD528-2510-40E5-861F-B169A9A5C6C3}" type="slidenum">
              <a:rPr lang="ru-RU" smtClean="0"/>
              <a:t>‹#›</a:t>
            </a:fld>
            <a:endParaRPr lang="ru-RU"/>
          </a:p>
        </p:txBody>
      </p:sp>
    </p:spTree>
    <p:extLst>
      <p:ext uri="{BB962C8B-B14F-4D97-AF65-F5344CB8AC3E}">
        <p14:creationId xmlns:p14="http://schemas.microsoft.com/office/powerpoint/2010/main" val="345803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3E5FCF-5564-40BE-B16A-248BDFB21357}" type="datetimeFigureOut">
              <a:rPr lang="ru-RU" smtClean="0"/>
              <a:t>06.11.2011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DBBD528-2510-40E5-861F-B169A9A5C6C3}" type="slidenum">
              <a:rPr lang="ru-RU" smtClean="0"/>
              <a:t>‹#›</a:t>
            </a:fld>
            <a:endParaRPr lang="ru-RU"/>
          </a:p>
        </p:txBody>
      </p:sp>
    </p:spTree>
    <p:extLst>
      <p:ext uri="{BB962C8B-B14F-4D97-AF65-F5344CB8AC3E}">
        <p14:creationId xmlns:p14="http://schemas.microsoft.com/office/powerpoint/2010/main" val="4090578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3E5FCF-5564-40BE-B16A-248BDFB21357}" type="datetimeFigureOut">
              <a:rPr lang="ru-RU" smtClean="0"/>
              <a:t>06.11.2011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DBBD528-2510-40E5-861F-B169A9A5C6C3}" type="slidenum">
              <a:rPr lang="ru-RU" smtClean="0"/>
              <a:t>‹#›</a:t>
            </a:fld>
            <a:endParaRPr lang="ru-RU"/>
          </a:p>
        </p:txBody>
      </p:sp>
    </p:spTree>
    <p:extLst>
      <p:ext uri="{BB962C8B-B14F-4D97-AF65-F5344CB8AC3E}">
        <p14:creationId xmlns:p14="http://schemas.microsoft.com/office/powerpoint/2010/main" val="3586960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E5FCF-5564-40BE-B16A-248BDFB21357}" type="datetimeFigureOut">
              <a:rPr lang="ru-RU" smtClean="0"/>
              <a:t>06.11.2011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BBD528-2510-40E5-861F-B169A9A5C6C3}" type="slidenum">
              <a:rPr lang="ru-RU" smtClean="0"/>
              <a:t>‹#›</a:t>
            </a:fld>
            <a:endParaRPr lang="ru-RU"/>
          </a:p>
        </p:txBody>
      </p:sp>
    </p:spTree>
    <p:extLst>
      <p:ext uri="{BB962C8B-B14F-4D97-AF65-F5344CB8AC3E}">
        <p14:creationId xmlns:p14="http://schemas.microsoft.com/office/powerpoint/2010/main" val="2833574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g"/></Relationships>
</file>

<file path=ppt/slides/_rels/slide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3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png"/><Relationship Id="rId9"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2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010" r="10499" b="4183"/>
          <a:stretch/>
        </p:blipFill>
        <p:spPr bwMode="auto">
          <a:xfrm>
            <a:off x="7596336" y="127194"/>
            <a:ext cx="1313234" cy="162378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dirty="0"/>
          </a:p>
        </p:txBody>
      </p:sp>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b="11136"/>
          <a:stretch/>
        </p:blipFill>
        <p:spPr>
          <a:xfrm>
            <a:off x="-19413" y="-243408"/>
            <a:ext cx="4717826" cy="4880639"/>
          </a:xfrm>
          <a:prstGeom prst="rect">
            <a:avLst/>
          </a:prstGeom>
          <a:ln>
            <a:noFill/>
          </a:ln>
          <a:effectLst>
            <a:softEdge rad="635000"/>
          </a:effec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154" b="10417"/>
          <a:stretch/>
        </p:blipFill>
        <p:spPr bwMode="auto">
          <a:xfrm>
            <a:off x="-11407" y="3431572"/>
            <a:ext cx="4565154" cy="3920083"/>
          </a:xfrm>
          <a:prstGeom prst="rect">
            <a:avLst/>
          </a:prstGeom>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827584" y="441641"/>
            <a:ext cx="8316416" cy="1107996"/>
          </a:xfrm>
          <a:prstGeom prst="rect">
            <a:avLst/>
          </a:prstGeom>
          <a:noFill/>
          <a:ln>
            <a:noFill/>
          </a:ln>
          <a:effectLst>
            <a:outerShdw blurRad="184150" dist="241300" dir="11520000" sx="110000" sy="110000" algn="ctr">
              <a:srgbClr val="000000">
                <a:alpha val="18000"/>
              </a:srgbClr>
            </a:outerShdw>
          </a:effectLst>
          <a:scene3d>
            <a:camera prst="perspectiveHeroicExtremeRightFacing"/>
            <a:lightRig rig="flood" dir="t">
              <a:rot lat="0" lon="0" rev="13800000"/>
            </a:lightRig>
          </a:scene3d>
          <a:sp3d extrusionH="107950" prstMaterial="plastic">
            <a:bevelB/>
          </a:sp3d>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WELCOME TO ROVNOE!</a:t>
            </a:r>
            <a:endParaRPr lang="ru-RU"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7645" y="2136253"/>
            <a:ext cx="6096000" cy="4572000"/>
          </a:xfrm>
          <a:prstGeom prst="rect">
            <a:avLst/>
          </a:prstGeom>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5110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0969" r="32" b="26418"/>
          <a:stretch/>
        </p:blipFill>
        <p:spPr>
          <a:xfrm>
            <a:off x="395536" y="116632"/>
            <a:ext cx="8083549" cy="319077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717032"/>
            <a:ext cx="3600400" cy="2700301"/>
          </a:xfrm>
          <a:prstGeom prst="rect">
            <a:avLst/>
          </a:prstGeom>
        </p:spPr>
      </p:pic>
      <p:sp>
        <p:nvSpPr>
          <p:cNvPr id="8" name="TextBox 7"/>
          <p:cNvSpPr txBox="1"/>
          <p:nvPr/>
        </p:nvSpPr>
        <p:spPr>
          <a:xfrm>
            <a:off x="4355976" y="3717032"/>
            <a:ext cx="4672369" cy="2246769"/>
          </a:xfrm>
          <a:prstGeom prst="rect">
            <a:avLst/>
          </a:prstGeom>
          <a:noFill/>
        </p:spPr>
        <p:txBody>
          <a:bodyPr wrap="none" rtlCol="0">
            <a:spAutoFit/>
          </a:bodyPr>
          <a:lstStyle/>
          <a:p>
            <a:r>
              <a:rPr lang="en-US" sz="2000" dirty="0" smtClean="0"/>
              <a:t>One of the expositions is dedicated to the </a:t>
            </a:r>
          </a:p>
          <a:p>
            <a:r>
              <a:rPr lang="en-US" sz="2000" dirty="0" smtClean="0"/>
              <a:t>native settlement and called by the </a:t>
            </a:r>
          </a:p>
          <a:p>
            <a:r>
              <a:rPr lang="en-US" sz="2000" dirty="0"/>
              <a:t>l</a:t>
            </a:r>
            <a:r>
              <a:rPr lang="en-US" sz="2000" dirty="0" smtClean="0"/>
              <a:t>ine from the verses written by our former</a:t>
            </a:r>
          </a:p>
          <a:p>
            <a:r>
              <a:rPr lang="en-US" sz="2000" dirty="0" smtClean="0"/>
              <a:t> principal, a local poet N. </a:t>
            </a:r>
            <a:r>
              <a:rPr lang="en-US" sz="2000" dirty="0" err="1" smtClean="0"/>
              <a:t>Pyakhin</a:t>
            </a:r>
            <a:r>
              <a:rPr lang="en-US" sz="2000" dirty="0" smtClean="0"/>
              <a:t> “For us</a:t>
            </a:r>
          </a:p>
          <a:p>
            <a:r>
              <a:rPr lang="en-US" sz="2000" dirty="0" smtClean="0"/>
              <a:t> our </a:t>
            </a:r>
            <a:r>
              <a:rPr lang="en-US" sz="2000" dirty="0" err="1" smtClean="0"/>
              <a:t>Rovnoe</a:t>
            </a:r>
            <a:r>
              <a:rPr lang="en-US" sz="2000" dirty="0" smtClean="0"/>
              <a:t> is lesser Russia, it’s Russia </a:t>
            </a:r>
          </a:p>
          <a:p>
            <a:r>
              <a:rPr lang="en-US" sz="2000" dirty="0" smtClean="0"/>
              <a:t>sweet, inimitable one”.</a:t>
            </a:r>
          </a:p>
          <a:p>
            <a:endParaRPr lang="ru-RU" sz="2000" dirty="0"/>
          </a:p>
        </p:txBody>
      </p:sp>
    </p:spTree>
    <p:extLst>
      <p:ext uri="{BB962C8B-B14F-4D97-AF65-F5344CB8AC3E}">
        <p14:creationId xmlns:p14="http://schemas.microsoft.com/office/powerpoint/2010/main" val="8930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32440" y="274638"/>
            <a:ext cx="154360" cy="1143000"/>
          </a:xfrm>
        </p:spPr>
        <p:txBody>
          <a:bodyPr/>
          <a:lstStyle/>
          <a:p>
            <a:endParaRPr lang="ru-RU" dirty="0"/>
          </a:p>
        </p:txBody>
      </p:sp>
      <p:sp>
        <p:nvSpPr>
          <p:cNvPr id="3" name="Объект 2"/>
          <p:cNvSpPr>
            <a:spLocks noGrp="1"/>
          </p:cNvSpPr>
          <p:nvPr>
            <p:ph idx="1"/>
          </p:nvPr>
        </p:nvSpPr>
        <p:spPr>
          <a:xfrm>
            <a:off x="179512" y="116632"/>
            <a:ext cx="8856984" cy="6009531"/>
          </a:xfrm>
        </p:spPr>
        <p:txBody>
          <a:bodyPr>
            <a:normAutofit/>
          </a:bodyPr>
          <a:lstStyle/>
          <a:p>
            <a:pPr marL="0" indent="0">
              <a:buNone/>
            </a:pPr>
            <a:r>
              <a:rPr lang="en-US" sz="2000" dirty="0" smtClean="0"/>
              <a:t>               Our students and teachers make up one friendly creative team.  </a:t>
            </a:r>
            <a:endParaRPr lang="ru-RU"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50" y="493440"/>
            <a:ext cx="8280920" cy="578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43608" y="6259864"/>
            <a:ext cx="7374198" cy="369332"/>
          </a:xfrm>
          <a:prstGeom prst="rect">
            <a:avLst/>
          </a:prstGeom>
          <a:noFill/>
        </p:spPr>
        <p:txBody>
          <a:bodyPr wrap="none" rtlCol="0">
            <a:spAutoFit/>
          </a:bodyPr>
          <a:lstStyle/>
          <a:p>
            <a:r>
              <a:rPr lang="en-US" dirty="0" smtClean="0"/>
              <a:t>      This is the way we celebrated the 25</a:t>
            </a:r>
            <a:r>
              <a:rPr lang="en-US" baseline="30000" dirty="0" smtClean="0"/>
              <a:t>th</a:t>
            </a:r>
            <a:r>
              <a:rPr lang="en-US" dirty="0" smtClean="0"/>
              <a:t> anniversary of our school in 2008.</a:t>
            </a:r>
            <a:endParaRPr lang="ru-RU" dirty="0"/>
          </a:p>
        </p:txBody>
      </p:sp>
    </p:spTree>
    <p:extLst>
      <p:ext uri="{BB962C8B-B14F-4D97-AF65-F5344CB8AC3E}">
        <p14:creationId xmlns:p14="http://schemas.microsoft.com/office/powerpoint/2010/main" val="1469722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8424" y="274638"/>
            <a:ext cx="298376" cy="1143000"/>
          </a:xfrm>
        </p:spPr>
        <p:txBody>
          <a:bodyPr/>
          <a:lstStyle/>
          <a:p>
            <a:endParaRPr lang="ru-RU" dirty="0"/>
          </a:p>
        </p:txBody>
      </p:sp>
      <p:sp>
        <p:nvSpPr>
          <p:cNvPr id="3" name="Объект 2"/>
          <p:cNvSpPr>
            <a:spLocks noGrp="1"/>
          </p:cNvSpPr>
          <p:nvPr>
            <p:ph idx="1"/>
          </p:nvPr>
        </p:nvSpPr>
        <p:spPr>
          <a:xfrm>
            <a:off x="179512" y="332656"/>
            <a:ext cx="8507288" cy="6264696"/>
          </a:xfrm>
        </p:spPr>
        <p:txBody>
          <a:bodyPr>
            <a:normAutofit lnSpcReduction="10000"/>
          </a:bodyPr>
          <a:lstStyle/>
          <a:p>
            <a:pPr marL="0" indent="0">
              <a:buNone/>
            </a:pPr>
            <a:r>
              <a:rPr lang="en-US" sz="2000" dirty="0" smtClean="0"/>
              <a:t>Our school is proud of pupils’ success. Last year 5 school-leavers finished school with gold medals, now they are students of the prestigious Saratov’s institutes. Great changes have been taking place in the Russian system of education for the last few years. New equipment (including computers and whiteboards) and school furniture are being distributed to schools </a:t>
            </a:r>
            <a:r>
              <a:rPr lang="en-US" sz="2000" dirty="0" smtClean="0"/>
              <a:t>within </a:t>
            </a:r>
            <a:r>
              <a:rPr lang="en-US" sz="2000" dirty="0" smtClean="0"/>
              <a:t>the frames of all-Russian priority national project “The development of education”. Our school has got new equipment for the rooms of chemistry, physics, biology and mathematics.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r>
              <a:rPr lang="en-US" sz="1600" dirty="0" smtClean="0"/>
              <a:t>The pupils organized the opening ceremony of physics room for the </a:t>
            </a:r>
          </a:p>
          <a:p>
            <a:pPr marL="0" indent="0">
              <a:buNone/>
            </a:pPr>
            <a:r>
              <a:rPr lang="en-US" sz="1600" dirty="0" smtClean="0"/>
              <a:t> teachers of physics of the </a:t>
            </a:r>
            <a:r>
              <a:rPr lang="en-US" sz="1600" dirty="0" err="1" smtClean="0"/>
              <a:t>Rovnoe</a:t>
            </a:r>
            <a:r>
              <a:rPr lang="en-US" sz="1600" dirty="0" smtClean="0"/>
              <a:t> district.</a:t>
            </a:r>
            <a:endParaRPr lang="ru-RU" sz="1400"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420888"/>
            <a:ext cx="2160240" cy="2880319"/>
          </a:xfrm>
          <a:prstGeom prst="rect">
            <a:avLst/>
          </a:prstGeom>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457" y="2412370"/>
            <a:ext cx="3114092" cy="208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341" y="4494919"/>
            <a:ext cx="3019375" cy="22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500" t="2445" r="2334" b="4000"/>
          <a:stretch/>
        </p:blipFill>
        <p:spPr bwMode="auto">
          <a:xfrm>
            <a:off x="2555776" y="3717032"/>
            <a:ext cx="2439846" cy="178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375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04448" y="274638"/>
            <a:ext cx="82352" cy="114300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932820"/>
            <a:ext cx="4176464" cy="3133738"/>
          </a:xfrm>
        </p:spPr>
      </p:pic>
      <p:sp>
        <p:nvSpPr>
          <p:cNvPr id="6" name="TextBox 5"/>
          <p:cNvSpPr txBox="1"/>
          <p:nvPr/>
        </p:nvSpPr>
        <p:spPr>
          <a:xfrm>
            <a:off x="971601" y="332656"/>
            <a:ext cx="7704856" cy="1200329"/>
          </a:xfrm>
          <a:prstGeom prst="rect">
            <a:avLst/>
          </a:prstGeom>
          <a:noFill/>
        </p:spPr>
        <p:txBody>
          <a:bodyPr wrap="square" rtlCol="0">
            <a:spAutoFit/>
          </a:bodyPr>
          <a:lstStyle/>
          <a:p>
            <a:r>
              <a:rPr lang="en-US" dirty="0" smtClean="0"/>
              <a:t>In 2008 our school got a new bus, now we </a:t>
            </a:r>
            <a:r>
              <a:rPr lang="en-US" dirty="0"/>
              <a:t>h</a:t>
            </a:r>
            <a:r>
              <a:rPr lang="en-US" dirty="0" smtClean="0"/>
              <a:t>ave two school buses which take pupils studying at school to the nearby villages of </a:t>
            </a:r>
            <a:r>
              <a:rPr lang="en-US" dirty="0" err="1" smtClean="0"/>
              <a:t>Beregovoe</a:t>
            </a:r>
            <a:r>
              <a:rPr lang="en-US" dirty="0" smtClean="0"/>
              <a:t> and </a:t>
            </a:r>
            <a:r>
              <a:rPr lang="en-US" dirty="0" err="1" smtClean="0"/>
              <a:t>Privolnoe</a:t>
            </a:r>
            <a:r>
              <a:rPr lang="en-US" dirty="0" smtClean="0"/>
              <a:t> where they live. The buses take schoolchildren to various excursions, sport and other kinds of competitions.</a:t>
            </a:r>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120" y="1385621"/>
            <a:ext cx="3506316" cy="262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1" y="4005064"/>
            <a:ext cx="3533378" cy="263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4698" y="4072002"/>
            <a:ext cx="3507741" cy="263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833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60432" y="274638"/>
            <a:ext cx="226368" cy="1143000"/>
          </a:xfrm>
        </p:spPr>
        <p:txBody>
          <a:bodyPr/>
          <a:lstStyle/>
          <a:p>
            <a:endParaRPr lang="ru-RU" dirty="0"/>
          </a:p>
        </p:txBody>
      </p:sp>
      <p:sp>
        <p:nvSpPr>
          <p:cNvPr id="3" name="Объект 2"/>
          <p:cNvSpPr>
            <a:spLocks noGrp="1"/>
          </p:cNvSpPr>
          <p:nvPr>
            <p:ph idx="1"/>
          </p:nvPr>
        </p:nvSpPr>
        <p:spPr>
          <a:xfrm>
            <a:off x="251520" y="116632"/>
            <a:ext cx="8435280" cy="6009531"/>
          </a:xfrm>
        </p:spPr>
        <p:txBody>
          <a:bodyPr>
            <a:normAutofit/>
          </a:bodyPr>
          <a:lstStyle/>
          <a:p>
            <a:pPr marL="0" indent="0">
              <a:buNone/>
            </a:pPr>
            <a:r>
              <a:rPr lang="en-US" sz="2000" dirty="0" smtClean="0">
                <a:solidFill>
                  <a:schemeClr val="accent2"/>
                </a:solidFill>
              </a:rPr>
              <a:t> </a:t>
            </a:r>
            <a:r>
              <a:rPr lang="en-US" sz="1800" dirty="0" smtClean="0"/>
              <a:t>The classic of Russian education A.</a:t>
            </a:r>
            <a:r>
              <a:rPr lang="en-US" sz="1800" dirty="0"/>
              <a:t>S</a:t>
            </a:r>
            <a:r>
              <a:rPr lang="en-US" sz="1800" dirty="0" smtClean="0"/>
              <a:t>. </a:t>
            </a:r>
            <a:r>
              <a:rPr lang="en-US" sz="1800" dirty="0" err="1" smtClean="0"/>
              <a:t>Makarenko</a:t>
            </a:r>
            <a:r>
              <a:rPr lang="en-US" sz="1800" dirty="0" smtClean="0"/>
              <a:t> once said that a collective is strong if it has strong traditions.</a:t>
            </a:r>
            <a:r>
              <a:rPr lang="en-US" sz="2000" dirty="0" smtClean="0"/>
              <a:t> </a:t>
            </a:r>
            <a:r>
              <a:rPr lang="en-US" sz="1800" dirty="0" smtClean="0"/>
              <a:t>Of course there are some traditions at our school. </a:t>
            </a:r>
            <a:endParaRPr lang="ru-RU" sz="18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778770"/>
            <a:ext cx="3870870" cy="2903153"/>
          </a:xfrm>
          <a:prstGeom prst="rect">
            <a:avLst/>
          </a:prstGeom>
        </p:spPr>
      </p:pic>
      <p:pic>
        <p:nvPicPr>
          <p:cNvPr id="2050" name="Picture 2" descr="C:\Users\Пользователь\Downloads\5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065" y="907199"/>
            <a:ext cx="3528392" cy="26462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187" y="3681923"/>
            <a:ext cx="9307657" cy="3385542"/>
          </a:xfrm>
          <a:prstGeom prst="rect">
            <a:avLst/>
          </a:prstGeom>
          <a:noFill/>
        </p:spPr>
        <p:txBody>
          <a:bodyPr wrap="square" rtlCol="0">
            <a:spAutoFit/>
          </a:bodyPr>
          <a:lstStyle/>
          <a:p>
            <a:r>
              <a:rPr lang="en-US" dirty="0" smtClean="0"/>
              <a:t>These are the holidays of the First and the Last Bell. 2 years ago I was a </a:t>
            </a:r>
            <a:r>
              <a:rPr lang="en-US" dirty="0" smtClean="0"/>
              <a:t>class</a:t>
            </a:r>
            <a:r>
              <a:rPr lang="en-US" dirty="0" smtClean="0"/>
              <a:t> </a:t>
            </a:r>
            <a:r>
              <a:rPr lang="en-US" dirty="0" smtClean="0"/>
              <a:t>teacher of the 11</a:t>
            </a:r>
            <a:r>
              <a:rPr lang="en-US" baseline="30000" dirty="0" smtClean="0"/>
              <a:t>th</a:t>
            </a:r>
            <a:r>
              <a:rPr lang="en-US" dirty="0" smtClean="0"/>
              <a:t> grade and </a:t>
            </a:r>
            <a:r>
              <a:rPr lang="en-US" dirty="0" smtClean="0"/>
              <a:t>said </a:t>
            </a:r>
            <a:r>
              <a:rPr lang="en-US" dirty="0" smtClean="0"/>
              <a:t>good bye to my school leavers. It was a very touching event and we couldn’t help crying. </a:t>
            </a:r>
          </a:p>
          <a:p>
            <a:endParaRPr lang="en-US" dirty="0" smtClean="0"/>
          </a:p>
          <a:p>
            <a:r>
              <a:rPr lang="en-US" dirty="0" smtClean="0"/>
              <a:t>On the 1</a:t>
            </a:r>
            <a:r>
              <a:rPr lang="en-US" baseline="30000" dirty="0" smtClean="0"/>
              <a:t>st</a:t>
            </a:r>
            <a:r>
              <a:rPr lang="en-US" dirty="0" smtClean="0"/>
              <a:t> of September</a:t>
            </a:r>
          </a:p>
          <a:p>
            <a:r>
              <a:rPr lang="en-US" dirty="0" smtClean="0"/>
              <a:t> and on the 25</a:t>
            </a:r>
            <a:r>
              <a:rPr lang="en-US" baseline="30000" dirty="0" smtClean="0"/>
              <a:t>th</a:t>
            </a:r>
            <a:r>
              <a:rPr lang="en-US" dirty="0" smtClean="0"/>
              <a:t> of May 11</a:t>
            </a:r>
            <a:r>
              <a:rPr lang="en-US" baseline="30000" dirty="0" smtClean="0"/>
              <a:t>th</a:t>
            </a:r>
            <a:r>
              <a:rPr lang="en-US" dirty="0" smtClean="0"/>
              <a:t> </a:t>
            </a:r>
          </a:p>
          <a:p>
            <a:r>
              <a:rPr lang="en-US" dirty="0" smtClean="0"/>
              <a:t>graders wear traditional parade</a:t>
            </a:r>
          </a:p>
          <a:p>
            <a:r>
              <a:rPr lang="en-US" dirty="0" smtClean="0"/>
              <a:t> uniform  which reminds the </a:t>
            </a:r>
          </a:p>
          <a:p>
            <a:r>
              <a:rPr lang="en-US" dirty="0" smtClean="0"/>
              <a:t>uniform their parents used to </a:t>
            </a:r>
          </a:p>
          <a:p>
            <a:r>
              <a:rPr lang="en-US" dirty="0" smtClean="0"/>
              <a:t>wear when they learnt at school </a:t>
            </a:r>
          </a:p>
          <a:p>
            <a:endParaRPr lang="en-US" dirty="0" smtClean="0"/>
          </a:p>
          <a:p>
            <a:endParaRPr lang="ru-RU" sz="1600"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1672" y="4555716"/>
            <a:ext cx="2952328" cy="2214246"/>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2990" y="4653136"/>
            <a:ext cx="2822435" cy="2116826"/>
          </a:xfrm>
          <a:prstGeom prst="rect">
            <a:avLst/>
          </a:prstGeom>
        </p:spPr>
      </p:pic>
    </p:spTree>
    <p:extLst>
      <p:ext uri="{BB962C8B-B14F-4D97-AF65-F5344CB8AC3E}">
        <p14:creationId xmlns:p14="http://schemas.microsoft.com/office/powerpoint/2010/main" val="19635840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72400" y="274638"/>
            <a:ext cx="514400" cy="1143000"/>
          </a:xfrm>
        </p:spPr>
        <p:txBody>
          <a:bodyPr/>
          <a:lstStyle/>
          <a:p>
            <a:endParaRPr lang="ru-RU" dirty="0"/>
          </a:p>
        </p:txBody>
      </p:sp>
      <p:sp>
        <p:nvSpPr>
          <p:cNvPr id="3" name="Объект 2"/>
          <p:cNvSpPr>
            <a:spLocks noGrp="1"/>
          </p:cNvSpPr>
          <p:nvPr>
            <p:ph idx="1"/>
          </p:nvPr>
        </p:nvSpPr>
        <p:spPr>
          <a:xfrm>
            <a:off x="755576" y="188640"/>
            <a:ext cx="7931224" cy="6480720"/>
          </a:xfrm>
        </p:spPr>
        <p:txBody>
          <a:bodyPr>
            <a:normAutofit/>
          </a:bodyPr>
          <a:lstStyle/>
          <a:p>
            <a:pPr marL="0" indent="0">
              <a:buNone/>
            </a:pPr>
            <a:r>
              <a:rPr lang="en-US" sz="2000" dirty="0" smtClean="0"/>
              <a:t>          The school leavers dance their farewell waltz in the schoolyard and launch colorful balloons into the May sky. </a:t>
            </a:r>
            <a:endParaRPr lang="ru-RU" sz="20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750" y="1052736"/>
            <a:ext cx="3836218" cy="287716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398" y="3957656"/>
            <a:ext cx="3756570" cy="2817428"/>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4334" y="3939400"/>
            <a:ext cx="3744416" cy="2808312"/>
          </a:xfrm>
          <a:prstGeom prst="rect">
            <a:avLst/>
          </a:prstGeom>
        </p:spPr>
      </p:pic>
      <p:pic>
        <p:nvPicPr>
          <p:cNvPr id="8" name="Picture 3" descr="D:\Рабочие\Мои документы\25мая 2010г\IMG_95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8596" y="1056711"/>
            <a:ext cx="4282729" cy="266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219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116632"/>
            <a:ext cx="8229600" cy="6009531"/>
          </a:xfrm>
        </p:spPr>
        <p:txBody>
          <a:bodyPr>
            <a:normAutofit/>
          </a:bodyPr>
          <a:lstStyle/>
          <a:p>
            <a:pPr marL="0" indent="0">
              <a:buNone/>
            </a:pPr>
            <a:r>
              <a:rPr lang="en-US" sz="2000" dirty="0" smtClean="0"/>
              <a:t>The symbol of our school youth organization “</a:t>
            </a:r>
            <a:r>
              <a:rPr lang="en-US" sz="2000" dirty="0" err="1" smtClean="0"/>
              <a:t>Iskateli</a:t>
            </a:r>
            <a:r>
              <a:rPr lang="en-US" sz="2000" dirty="0" smtClean="0"/>
              <a:t>”(Searchers ) is a brigantine with scarlet sails which stands for youth hopes, aspiration for the better. That’s why at a school leaving party the school leavers make a model of a </a:t>
            </a:r>
            <a:r>
              <a:rPr lang="en-US" sz="2000" dirty="0" smtClean="0"/>
              <a:t>brigantine, </a:t>
            </a:r>
            <a:r>
              <a:rPr lang="en-US" sz="2000" dirty="0" smtClean="0"/>
              <a:t>put it into the river and let it drift with the current at th</a:t>
            </a:r>
            <a:r>
              <a:rPr lang="en-US" sz="2000" dirty="0"/>
              <a:t>e</a:t>
            </a:r>
            <a:r>
              <a:rPr lang="ru-RU" sz="2000" dirty="0" smtClean="0"/>
              <a:t> </a:t>
            </a:r>
            <a:r>
              <a:rPr lang="en-US" sz="2000" dirty="0" smtClean="0"/>
              <a:t>first dawn of their after school adult life.</a:t>
            </a:r>
            <a:endParaRPr lang="ru-RU"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26" y="1772816"/>
            <a:ext cx="4623221" cy="356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382960"/>
            <a:ext cx="4032448" cy="3024336"/>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3068" y="4383682"/>
            <a:ext cx="3312368" cy="2478485"/>
          </a:xfrm>
          <a:prstGeom prst="rect">
            <a:avLst/>
          </a:prstGeom>
        </p:spPr>
      </p:pic>
    </p:spTree>
    <p:extLst>
      <p:ext uri="{BB962C8B-B14F-4D97-AF65-F5344CB8AC3E}">
        <p14:creationId xmlns:p14="http://schemas.microsoft.com/office/powerpoint/2010/main" val="11251332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60432" y="274638"/>
            <a:ext cx="226368" cy="1143000"/>
          </a:xfrm>
        </p:spPr>
        <p:txBody>
          <a:bodyPr/>
          <a:lstStyle/>
          <a:p>
            <a:endParaRPr lang="ru-RU" dirty="0"/>
          </a:p>
        </p:txBody>
      </p:sp>
      <p:sp>
        <p:nvSpPr>
          <p:cNvPr id="3" name="Объект 2"/>
          <p:cNvSpPr>
            <a:spLocks noGrp="1"/>
          </p:cNvSpPr>
          <p:nvPr>
            <p:ph idx="1"/>
          </p:nvPr>
        </p:nvSpPr>
        <p:spPr>
          <a:xfrm>
            <a:off x="179512" y="188640"/>
            <a:ext cx="8964488" cy="6480720"/>
          </a:xfrm>
        </p:spPr>
        <p:txBody>
          <a:bodyPr>
            <a:normAutofit/>
          </a:bodyPr>
          <a:lstStyle/>
          <a:p>
            <a:pPr marL="0" indent="0">
              <a:buNone/>
            </a:pPr>
            <a:r>
              <a:rPr lang="en-US" sz="2000" dirty="0" smtClean="0"/>
              <a:t>Early autumn is the most beautiful time in </a:t>
            </a:r>
            <a:r>
              <a:rPr lang="en-US" sz="2000" dirty="0" err="1" smtClean="0"/>
              <a:t>Rovnoe</a:t>
            </a:r>
            <a:r>
              <a:rPr lang="en-US" sz="2000" dirty="0" smtClean="0"/>
              <a:t> when the gardens smell sweet with flowers. So the school holds an annual competition for the best flower bouquet or flower composition.  At the photos you can see my former 11</a:t>
            </a:r>
            <a:r>
              <a:rPr lang="en-US" sz="2000" baseline="30000" dirty="0" smtClean="0"/>
              <a:t>th</a:t>
            </a:r>
            <a:r>
              <a:rPr lang="en-US" sz="2000" dirty="0" smtClean="0"/>
              <a:t> graders and </a:t>
            </a:r>
            <a:endParaRPr lang="en-US" sz="2000" dirty="0"/>
          </a:p>
          <a:p>
            <a:pPr marL="0" indent="0">
              <a:buNone/>
            </a:pPr>
            <a:r>
              <a:rPr lang="en-US" sz="2000" dirty="0" smtClean="0"/>
              <a:t>                                                             present-day students.           </a:t>
            </a:r>
            <a:endParaRPr lang="ru-RU"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522" y="1805658"/>
            <a:ext cx="5364088" cy="402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11793" r="11576" b="10386"/>
          <a:stretch/>
        </p:blipFill>
        <p:spPr>
          <a:xfrm>
            <a:off x="589868" y="3571943"/>
            <a:ext cx="2848297" cy="310515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062" y="1268760"/>
            <a:ext cx="3397908" cy="2548431"/>
          </a:xfrm>
          <a:prstGeom prst="rect">
            <a:avLst/>
          </a:prstGeom>
        </p:spPr>
      </p:pic>
    </p:spTree>
    <p:extLst>
      <p:ext uri="{BB962C8B-B14F-4D97-AF65-F5344CB8AC3E}">
        <p14:creationId xmlns:p14="http://schemas.microsoft.com/office/powerpoint/2010/main" val="3499925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04448" y="274638"/>
            <a:ext cx="82352" cy="1143000"/>
          </a:xfrm>
        </p:spPr>
        <p:txBody>
          <a:bodyPr/>
          <a:lstStyle/>
          <a:p>
            <a:endParaRPr lang="ru-RU" dirty="0"/>
          </a:p>
        </p:txBody>
      </p:sp>
      <p:sp>
        <p:nvSpPr>
          <p:cNvPr id="3" name="Объект 2"/>
          <p:cNvSpPr>
            <a:spLocks noGrp="1"/>
          </p:cNvSpPr>
          <p:nvPr>
            <p:ph idx="1"/>
          </p:nvPr>
        </p:nvSpPr>
        <p:spPr>
          <a:xfrm>
            <a:off x="107504" y="188640"/>
            <a:ext cx="8579296" cy="6552728"/>
          </a:xfrm>
        </p:spPr>
        <p:txBody>
          <a:bodyPr>
            <a:normAutofit/>
          </a:bodyPr>
          <a:lstStyle/>
          <a:p>
            <a:pPr marL="0" indent="0">
              <a:buNone/>
            </a:pPr>
            <a:r>
              <a:rPr lang="en-US" sz="2000" dirty="0" smtClean="0"/>
              <a:t>We teach our pupils to remember the history of Russia, to respect and help World War veterans as they are rather elderly now and need our care and sympathy. We organize school and class meetings with them, where the children listen to the stories about the terrible days of the Great Patriotic War, their battles and hardships of war and postwar life.</a:t>
            </a:r>
            <a:endParaRPr lang="ru-RU" sz="2000" dirty="0"/>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b="21751"/>
          <a:stretch/>
        </p:blipFill>
        <p:spPr>
          <a:xfrm>
            <a:off x="4932040" y="1484784"/>
            <a:ext cx="3672408" cy="215522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182" y="1797410"/>
            <a:ext cx="3629000" cy="4838667"/>
          </a:xfrm>
          <a:prstGeom prst="rect">
            <a:avLst/>
          </a:prstGeom>
        </p:spPr>
      </p:pic>
      <p:sp>
        <p:nvSpPr>
          <p:cNvPr id="7" name="TextBox 6"/>
          <p:cNvSpPr txBox="1"/>
          <p:nvPr/>
        </p:nvSpPr>
        <p:spPr>
          <a:xfrm>
            <a:off x="4163205" y="3717032"/>
            <a:ext cx="4824536" cy="646331"/>
          </a:xfrm>
          <a:prstGeom prst="rect">
            <a:avLst/>
          </a:prstGeom>
          <a:noFill/>
        </p:spPr>
        <p:txBody>
          <a:bodyPr wrap="square" rtlCol="0">
            <a:spAutoFit/>
          </a:bodyPr>
          <a:lstStyle/>
          <a:p>
            <a:r>
              <a:rPr lang="en-US" dirty="0" smtClean="0"/>
              <a:t>We organize school charity actions to help our veterans and elderly people at their homes.</a:t>
            </a:r>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4338538"/>
            <a:ext cx="3105139" cy="2328854"/>
          </a:xfrm>
          <a:prstGeom prst="rect">
            <a:avLst/>
          </a:prstGeom>
        </p:spPr>
      </p:pic>
    </p:spTree>
    <p:extLst>
      <p:ext uri="{BB962C8B-B14F-4D97-AF65-F5344CB8AC3E}">
        <p14:creationId xmlns:p14="http://schemas.microsoft.com/office/powerpoint/2010/main" val="38900058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10" y="1628800"/>
            <a:ext cx="4072061" cy="3054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7956376" y="274638"/>
            <a:ext cx="730424" cy="1143000"/>
          </a:xfrm>
        </p:spPr>
        <p:txBody>
          <a:bodyPr/>
          <a:lstStyle/>
          <a:p>
            <a:endParaRPr lang="ru-RU" dirty="0"/>
          </a:p>
        </p:txBody>
      </p:sp>
      <p:sp>
        <p:nvSpPr>
          <p:cNvPr id="3" name="Объект 2"/>
          <p:cNvSpPr>
            <a:spLocks noGrp="1"/>
          </p:cNvSpPr>
          <p:nvPr>
            <p:ph idx="1"/>
          </p:nvPr>
        </p:nvSpPr>
        <p:spPr>
          <a:xfrm>
            <a:off x="107504" y="332656"/>
            <a:ext cx="8579296" cy="6336704"/>
          </a:xfrm>
        </p:spPr>
        <p:txBody>
          <a:bodyPr>
            <a:normAutofit/>
          </a:bodyPr>
          <a:lstStyle/>
          <a:p>
            <a:pPr marL="0" indent="0">
              <a:buNone/>
            </a:pPr>
            <a:r>
              <a:rPr lang="en-US" sz="2000" dirty="0" smtClean="0"/>
              <a:t>On the Victory Day, May 9, our pupils take an active part in the municipal “Memory guard”. They stand at the Eternal Fire in the guard of </a:t>
            </a:r>
            <a:r>
              <a:rPr lang="en-US" sz="2000" dirty="0" err="1" smtClean="0"/>
              <a:t>honour</a:t>
            </a:r>
            <a:r>
              <a:rPr lang="en-US" sz="2000" dirty="0" smtClean="0"/>
              <a:t>, carry the flags of Russia and the Saratov region, congratulate veterans to the Victory Day, participate in concerts and so on.</a:t>
            </a:r>
            <a:endParaRPr lang="ru-RU" sz="2000"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656" b="28958"/>
          <a:stretch/>
        </p:blipFill>
        <p:spPr bwMode="auto">
          <a:xfrm>
            <a:off x="4499992" y="1484784"/>
            <a:ext cx="4386411" cy="240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6746"/>
          <a:stretch/>
        </p:blipFill>
        <p:spPr bwMode="auto">
          <a:xfrm>
            <a:off x="3131840" y="4077072"/>
            <a:ext cx="4304737" cy="268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19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30026"/>
          </a:xfrm>
        </p:spPr>
        <p:txBody>
          <a:bodyPr>
            <a:normAutofit fontScale="90000"/>
          </a:bodyPr>
          <a:lstStyle/>
          <a:p>
            <a:endParaRPr lang="ru-RU" dirty="0"/>
          </a:p>
        </p:txBody>
      </p:sp>
      <p:sp>
        <p:nvSpPr>
          <p:cNvPr id="3" name="Объект 2"/>
          <p:cNvSpPr>
            <a:spLocks noGrp="1"/>
          </p:cNvSpPr>
          <p:nvPr>
            <p:ph idx="1"/>
          </p:nvPr>
        </p:nvSpPr>
        <p:spPr>
          <a:xfrm>
            <a:off x="457200" y="5877272"/>
            <a:ext cx="8229600" cy="248891"/>
          </a:xfrm>
        </p:spPr>
        <p:txBody>
          <a:bodyPr>
            <a:normAutofit fontScale="32500" lnSpcReduction="20000"/>
          </a:bodyPr>
          <a:lstStyle/>
          <a:p>
            <a:pPr marL="0" indent="0">
              <a:buNone/>
            </a:pPr>
            <a:endParaRPr lang="ru-RU" dirty="0"/>
          </a:p>
        </p:txBody>
      </p:sp>
      <p:sp>
        <p:nvSpPr>
          <p:cNvPr id="4" name="TextBox 3"/>
          <p:cNvSpPr txBox="1"/>
          <p:nvPr/>
        </p:nvSpPr>
        <p:spPr>
          <a:xfrm>
            <a:off x="4046571" y="194565"/>
            <a:ext cx="4752528" cy="3477875"/>
          </a:xfrm>
          <a:prstGeom prst="rect">
            <a:avLst/>
          </a:prstGeom>
          <a:noFill/>
        </p:spPr>
        <p:txBody>
          <a:bodyPr wrap="square" rtlCol="0">
            <a:spAutoFit/>
          </a:bodyPr>
          <a:lstStyle/>
          <a:p>
            <a:r>
              <a:rPr lang="en-US" sz="2000" dirty="0" smtClean="0"/>
              <a:t>My </a:t>
            </a:r>
            <a:r>
              <a:rPr lang="en-US" sz="2000" dirty="0" err="1" smtClean="0"/>
              <a:t>homeplace</a:t>
            </a:r>
            <a:r>
              <a:rPr lang="en-US" sz="2000" dirty="0" smtClean="0"/>
              <a:t> </a:t>
            </a:r>
            <a:r>
              <a:rPr lang="en-US" sz="2000" dirty="0" err="1" smtClean="0"/>
              <a:t>Rovnoe</a:t>
            </a:r>
            <a:r>
              <a:rPr lang="en-US" sz="2000" dirty="0" smtClean="0"/>
              <a:t> is a picturesque town situated  on the left bank of the Volga in a hundred kilometers from the city of Saratov. Its history dates back to the 18</a:t>
            </a:r>
            <a:r>
              <a:rPr lang="en-US" sz="2000" baseline="30000" dirty="0" smtClean="0"/>
              <a:t>th</a:t>
            </a:r>
            <a:r>
              <a:rPr lang="en-US" sz="2000" dirty="0" smtClean="0"/>
              <a:t> century, when the German colonists being invited by the Empress Catherine the Great arrived in Russia to settle  in the lower Volga river. They founded  the settlement of </a:t>
            </a:r>
            <a:r>
              <a:rPr lang="en-US" sz="2000" dirty="0" err="1" smtClean="0"/>
              <a:t>Zeelman</a:t>
            </a:r>
            <a:r>
              <a:rPr lang="en-US" sz="2000" dirty="0" smtClean="0"/>
              <a:t> (</a:t>
            </a:r>
            <a:r>
              <a:rPr lang="en-US" sz="2000" dirty="0" err="1" smtClean="0"/>
              <a:t>Rovnoe</a:t>
            </a:r>
            <a:r>
              <a:rPr lang="en-US" sz="2000" dirty="0" smtClean="0"/>
              <a:t>) in 1767 and it had this name till 1941. Now the population of </a:t>
            </a:r>
            <a:r>
              <a:rPr lang="en-US" sz="2000" dirty="0" err="1" smtClean="0"/>
              <a:t>Rovnoe</a:t>
            </a:r>
            <a:r>
              <a:rPr lang="en-US" sz="2000" dirty="0" smtClean="0"/>
              <a:t> is about 5,500 people.</a:t>
            </a:r>
            <a:endParaRPr lang="ru-RU" sz="20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601439"/>
            <a:ext cx="4200128" cy="315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3456384" cy="383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200843"/>
            <a:ext cx="4597400" cy="39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133267" y="3672440"/>
            <a:ext cx="5010733" cy="400110"/>
          </a:xfrm>
          <a:prstGeom prst="rect">
            <a:avLst/>
          </a:prstGeom>
        </p:spPr>
        <p:txBody>
          <a:bodyPr wrap="square">
            <a:spAutoFit/>
          </a:bodyPr>
          <a:lstStyle/>
          <a:p>
            <a:r>
              <a:rPr lang="en-US" sz="2000" dirty="0" smtClean="0">
                <a:solidFill>
                  <a:prstClr val="black"/>
                </a:solidFill>
              </a:rPr>
              <a:t>It </a:t>
            </a:r>
            <a:r>
              <a:rPr lang="en-US" sz="2000" dirty="0">
                <a:solidFill>
                  <a:prstClr val="black"/>
                </a:solidFill>
              </a:rPr>
              <a:t>is a center of the </a:t>
            </a:r>
            <a:r>
              <a:rPr lang="en-US" sz="2000" dirty="0" err="1">
                <a:solidFill>
                  <a:prstClr val="black"/>
                </a:solidFill>
              </a:rPr>
              <a:t>Rovnoe</a:t>
            </a:r>
            <a:r>
              <a:rPr lang="en-US" sz="2000" dirty="0">
                <a:solidFill>
                  <a:prstClr val="black"/>
                </a:solidFill>
              </a:rPr>
              <a:t> municipal district</a:t>
            </a:r>
            <a:r>
              <a:rPr lang="en-US" sz="2000" b="1" dirty="0">
                <a:solidFill>
                  <a:prstClr val="black"/>
                </a:solidFill>
              </a:rPr>
              <a:t>. </a:t>
            </a:r>
            <a:endParaRPr lang="ru-RU" sz="2000" b="1" dirty="0"/>
          </a:p>
        </p:txBody>
      </p:sp>
    </p:spTree>
    <p:extLst>
      <p:ext uri="{BB962C8B-B14F-4D97-AF65-F5344CB8AC3E}">
        <p14:creationId xmlns:p14="http://schemas.microsoft.com/office/powerpoint/2010/main" val="2394635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6416" y="274638"/>
            <a:ext cx="370384" cy="1143000"/>
          </a:xfrm>
        </p:spPr>
        <p:txBody>
          <a:bodyPr/>
          <a:lstStyle/>
          <a:p>
            <a:endParaRPr lang="ru-RU" dirty="0"/>
          </a:p>
        </p:txBody>
      </p:sp>
      <p:sp>
        <p:nvSpPr>
          <p:cNvPr id="3" name="Объект 2"/>
          <p:cNvSpPr>
            <a:spLocks noGrp="1"/>
          </p:cNvSpPr>
          <p:nvPr>
            <p:ph idx="1"/>
          </p:nvPr>
        </p:nvSpPr>
        <p:spPr>
          <a:xfrm>
            <a:off x="179512" y="260648"/>
            <a:ext cx="8507288" cy="6336704"/>
          </a:xfrm>
        </p:spPr>
        <p:txBody>
          <a:bodyPr>
            <a:normAutofit/>
          </a:bodyPr>
          <a:lstStyle/>
          <a:p>
            <a:pPr marL="0" indent="0">
              <a:buNone/>
            </a:pPr>
            <a:r>
              <a:rPr lang="en-US" sz="2000" dirty="0" smtClean="0"/>
              <a:t>Another exciting tradition is to participate in the annual theatrical festival of schools of the </a:t>
            </a:r>
            <a:r>
              <a:rPr lang="en-US" sz="2000" dirty="0" err="1" smtClean="0"/>
              <a:t>Rovnoe</a:t>
            </a:r>
            <a:r>
              <a:rPr lang="en-US" sz="2000" dirty="0" smtClean="0"/>
              <a:t> district. </a:t>
            </a:r>
            <a:r>
              <a:rPr lang="en-US" sz="2000" dirty="0" smtClean="0"/>
              <a:t>Our school always wins.</a:t>
            </a:r>
          </a:p>
          <a:p>
            <a:pPr marL="0" indent="0">
              <a:buNone/>
            </a:pPr>
            <a:r>
              <a:rPr lang="en-US" sz="2000" dirty="0" smtClean="0"/>
              <a:t>  </a:t>
            </a:r>
            <a:endParaRPr lang="ru-RU" sz="20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052736"/>
            <a:ext cx="3960440" cy="297033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945725"/>
            <a:ext cx="4255721" cy="3184351"/>
          </a:xfrm>
          <a:prstGeom prst="rect">
            <a:avLst/>
          </a:prstGeom>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13943"/>
          <a:stretch/>
        </p:blipFill>
        <p:spPr>
          <a:xfrm>
            <a:off x="42974" y="4150395"/>
            <a:ext cx="2292821" cy="1998222"/>
          </a:xfrm>
          <a:prstGeom prst="rect">
            <a:avLst/>
          </a:prstGeom>
        </p:spPr>
      </p:pic>
      <p:sp>
        <p:nvSpPr>
          <p:cNvPr id="7" name="TextBox 6"/>
          <p:cNvSpPr txBox="1"/>
          <p:nvPr/>
        </p:nvSpPr>
        <p:spPr>
          <a:xfrm>
            <a:off x="4788024" y="4668782"/>
            <a:ext cx="4408364" cy="1754326"/>
          </a:xfrm>
          <a:prstGeom prst="rect">
            <a:avLst/>
          </a:prstGeom>
          <a:noFill/>
        </p:spPr>
        <p:txBody>
          <a:bodyPr wrap="square" rtlCol="0">
            <a:spAutoFit/>
          </a:bodyPr>
          <a:lstStyle/>
          <a:p>
            <a:r>
              <a:rPr lang="en-US" dirty="0" smtClean="0"/>
              <a:t>We stage pieces by the classics of Russian literature (</a:t>
            </a:r>
            <a:r>
              <a:rPr lang="en-US" dirty="0" err="1" smtClean="0"/>
              <a:t>A.Pushkin</a:t>
            </a:r>
            <a:r>
              <a:rPr lang="en-US" dirty="0" smtClean="0"/>
              <a:t>, </a:t>
            </a:r>
            <a:r>
              <a:rPr lang="en-US" dirty="0" err="1" smtClean="0"/>
              <a:t>V.Lermontov</a:t>
            </a:r>
            <a:r>
              <a:rPr lang="en-US" dirty="0" smtClean="0"/>
              <a:t>, </a:t>
            </a:r>
            <a:r>
              <a:rPr lang="en-US" dirty="0" err="1" smtClean="0"/>
              <a:t>V.Mayakovsky</a:t>
            </a:r>
            <a:r>
              <a:rPr lang="en-US" dirty="0" smtClean="0"/>
              <a:t>) and write our  own versions. But the great thing is that we do it together with pupils.</a:t>
            </a:r>
          </a:p>
          <a:p>
            <a:endParaRPr lang="ru-RU" dirty="0"/>
          </a:p>
        </p:txBody>
      </p:sp>
      <p:sp>
        <p:nvSpPr>
          <p:cNvPr id="8" name="TextBox 7"/>
          <p:cNvSpPr txBox="1"/>
          <p:nvPr/>
        </p:nvSpPr>
        <p:spPr>
          <a:xfrm>
            <a:off x="4788024" y="3530274"/>
            <a:ext cx="3055708" cy="584775"/>
          </a:xfrm>
          <a:prstGeom prst="rect">
            <a:avLst/>
          </a:prstGeom>
          <a:noFill/>
        </p:spPr>
        <p:txBody>
          <a:bodyPr wrap="none" rtlCol="0">
            <a:spAutoFit/>
          </a:bodyPr>
          <a:lstStyle/>
          <a:p>
            <a:r>
              <a:rPr lang="en-US" sz="1600" dirty="0" smtClean="0">
                <a:solidFill>
                  <a:schemeClr val="bg1"/>
                </a:solidFill>
              </a:rPr>
              <a:t>Actors of the performance</a:t>
            </a:r>
          </a:p>
          <a:p>
            <a:r>
              <a:rPr lang="en-US" sz="1600" dirty="0" smtClean="0">
                <a:solidFill>
                  <a:schemeClr val="bg1"/>
                </a:solidFill>
              </a:rPr>
              <a:t>“The miserly knight” by A. Pushkin</a:t>
            </a:r>
            <a:endParaRPr lang="ru-RU" sz="1600" dirty="0">
              <a:solidFill>
                <a:schemeClr val="bg1"/>
              </a:solidFill>
            </a:endParaRPr>
          </a:p>
        </p:txBody>
      </p:sp>
      <p:sp>
        <p:nvSpPr>
          <p:cNvPr id="9" name="TextBox 8"/>
          <p:cNvSpPr txBox="1"/>
          <p:nvPr/>
        </p:nvSpPr>
        <p:spPr>
          <a:xfrm>
            <a:off x="785768" y="3623861"/>
            <a:ext cx="3035959" cy="338554"/>
          </a:xfrm>
          <a:prstGeom prst="rect">
            <a:avLst/>
          </a:prstGeom>
          <a:noFill/>
        </p:spPr>
        <p:txBody>
          <a:bodyPr wrap="none" rtlCol="0">
            <a:spAutoFit/>
          </a:bodyPr>
          <a:lstStyle/>
          <a:p>
            <a:r>
              <a:rPr lang="en-US" sz="1600" dirty="0" smtClean="0">
                <a:solidFill>
                  <a:schemeClr val="bg1"/>
                </a:solidFill>
              </a:rPr>
              <a:t>The performance “Gagarin’s stars”</a:t>
            </a:r>
            <a:endParaRPr lang="ru-RU" sz="1600" dirty="0">
              <a:solidFill>
                <a:schemeClr val="bg1"/>
              </a:solidFill>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7887" y="4082844"/>
            <a:ext cx="2016224" cy="2720778"/>
          </a:xfrm>
          <a:prstGeom prst="rect">
            <a:avLst/>
          </a:prstGeom>
        </p:spPr>
      </p:pic>
    </p:spTree>
    <p:extLst>
      <p:ext uri="{BB962C8B-B14F-4D97-AF65-F5344CB8AC3E}">
        <p14:creationId xmlns:p14="http://schemas.microsoft.com/office/powerpoint/2010/main" val="16428513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8424" y="274638"/>
            <a:ext cx="298376" cy="1143000"/>
          </a:xfrm>
        </p:spPr>
        <p:txBody>
          <a:bodyPr/>
          <a:lstStyle/>
          <a:p>
            <a:endParaRPr lang="ru-RU" dirty="0"/>
          </a:p>
        </p:txBody>
      </p:sp>
      <p:sp>
        <p:nvSpPr>
          <p:cNvPr id="3" name="Объект 2"/>
          <p:cNvSpPr>
            <a:spLocks noGrp="1"/>
          </p:cNvSpPr>
          <p:nvPr>
            <p:ph idx="1"/>
          </p:nvPr>
        </p:nvSpPr>
        <p:spPr>
          <a:xfrm>
            <a:off x="179512" y="217985"/>
            <a:ext cx="8568952" cy="3271099"/>
          </a:xfrm>
        </p:spPr>
        <p:txBody>
          <a:bodyPr>
            <a:normAutofit/>
          </a:bodyPr>
          <a:lstStyle/>
          <a:p>
            <a:pPr marL="0" indent="0">
              <a:buNone/>
            </a:pPr>
            <a:r>
              <a:rPr lang="en-US" sz="2000" dirty="0" smtClean="0"/>
              <a:t> Several times I performed in such plays too. It was a great experience, especially when our audience were the war veterans, as we decided to dedicate the performance to the memory of soldiers fallen in the battles of the Great Patriotic war. </a:t>
            </a:r>
          </a:p>
          <a:p>
            <a:pPr marL="0" indent="0">
              <a:buNone/>
            </a:pPr>
            <a:endParaRPr lang="ru-RU" sz="2000" dirty="0"/>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1662"/>
          <a:stretch/>
        </p:blipFill>
        <p:spPr>
          <a:xfrm>
            <a:off x="263401" y="1581259"/>
            <a:ext cx="2220367" cy="4044993"/>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344" y="1886516"/>
            <a:ext cx="4120083" cy="2580813"/>
          </a:xfrm>
          <a:prstGeom prst="rect">
            <a:avLst/>
          </a:prstGeom>
        </p:spPr>
      </p:pic>
      <p:sp>
        <p:nvSpPr>
          <p:cNvPr id="6" name="TextBox 5"/>
          <p:cNvSpPr txBox="1"/>
          <p:nvPr/>
        </p:nvSpPr>
        <p:spPr>
          <a:xfrm>
            <a:off x="3059832" y="1268760"/>
            <a:ext cx="5328592" cy="584775"/>
          </a:xfrm>
          <a:prstGeom prst="rect">
            <a:avLst/>
          </a:prstGeom>
          <a:noFill/>
        </p:spPr>
        <p:txBody>
          <a:bodyPr wrap="square" rtlCol="0">
            <a:spAutoFit/>
          </a:bodyPr>
          <a:lstStyle/>
          <a:p>
            <a:r>
              <a:rPr lang="en-US" sz="1600" dirty="0" smtClean="0"/>
              <a:t>At this photo you can see me and a senior pupil playing the  parts of two Memories: Black and White ones.</a:t>
            </a:r>
            <a:endParaRPr lang="ru-RU" sz="1600" dirty="0"/>
          </a:p>
        </p:txBody>
      </p:sp>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2077" t="2349" r="3573" b="3457"/>
          <a:stretch/>
        </p:blipFill>
        <p:spPr>
          <a:xfrm>
            <a:off x="2892556" y="3991831"/>
            <a:ext cx="2520280" cy="2712156"/>
          </a:xfrm>
          <a:prstGeom prst="rect">
            <a:avLst/>
          </a:prstGeom>
        </p:spPr>
      </p:pic>
      <p:sp>
        <p:nvSpPr>
          <p:cNvPr id="8" name="TextBox 7"/>
          <p:cNvSpPr txBox="1"/>
          <p:nvPr/>
        </p:nvSpPr>
        <p:spPr>
          <a:xfrm>
            <a:off x="-1463" y="5626252"/>
            <a:ext cx="2894019" cy="1077218"/>
          </a:xfrm>
          <a:prstGeom prst="rect">
            <a:avLst/>
          </a:prstGeom>
          <a:noFill/>
        </p:spPr>
        <p:txBody>
          <a:bodyPr wrap="square" rtlCol="0">
            <a:spAutoFit/>
          </a:bodyPr>
          <a:lstStyle/>
          <a:p>
            <a:r>
              <a:rPr lang="en-US" sz="1600" dirty="0" smtClean="0"/>
              <a:t>I’m playing the role of Motherland in the performance “Russia’s Wreath” dedicated to great Russian personalities.</a:t>
            </a:r>
            <a:endParaRPr lang="ru-RU" sz="1600" dirty="0"/>
          </a:p>
        </p:txBody>
      </p:sp>
      <p:sp>
        <p:nvSpPr>
          <p:cNvPr id="10" name="TextBox 9"/>
          <p:cNvSpPr txBox="1"/>
          <p:nvPr/>
        </p:nvSpPr>
        <p:spPr>
          <a:xfrm>
            <a:off x="5508104" y="5877272"/>
            <a:ext cx="2660537" cy="338554"/>
          </a:xfrm>
          <a:prstGeom prst="rect">
            <a:avLst/>
          </a:prstGeom>
          <a:noFill/>
        </p:spPr>
        <p:txBody>
          <a:bodyPr wrap="none" rtlCol="0">
            <a:spAutoFit/>
          </a:bodyPr>
          <a:lstStyle/>
          <a:p>
            <a:r>
              <a:rPr lang="en-US" sz="1600" dirty="0" smtClean="0"/>
              <a:t>“The bedbug” by </a:t>
            </a:r>
            <a:r>
              <a:rPr lang="en-US" sz="1600" dirty="0" err="1" smtClean="0"/>
              <a:t>Mayakovsky</a:t>
            </a:r>
            <a:endParaRPr lang="ru-RU" sz="1600" dirty="0"/>
          </a:p>
        </p:txBody>
      </p:sp>
    </p:spTree>
    <p:extLst>
      <p:ext uri="{BB962C8B-B14F-4D97-AF65-F5344CB8AC3E}">
        <p14:creationId xmlns:p14="http://schemas.microsoft.com/office/powerpoint/2010/main" val="27812967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8424" y="274638"/>
            <a:ext cx="298376" cy="1143000"/>
          </a:xfrm>
        </p:spPr>
        <p:txBody>
          <a:bodyPr/>
          <a:lstStyle/>
          <a:p>
            <a:endParaRPr lang="ru-RU" dirty="0"/>
          </a:p>
        </p:txBody>
      </p:sp>
      <p:sp>
        <p:nvSpPr>
          <p:cNvPr id="3" name="Объект 2"/>
          <p:cNvSpPr>
            <a:spLocks noGrp="1"/>
          </p:cNvSpPr>
          <p:nvPr>
            <p:ph idx="1"/>
          </p:nvPr>
        </p:nvSpPr>
        <p:spPr>
          <a:xfrm>
            <a:off x="179512" y="188640"/>
            <a:ext cx="8507288" cy="6480720"/>
          </a:xfrm>
        </p:spPr>
        <p:txBody>
          <a:bodyPr>
            <a:normAutofit/>
          </a:bodyPr>
          <a:lstStyle/>
          <a:p>
            <a:pPr marL="0" indent="0">
              <a:buNone/>
            </a:pPr>
            <a:r>
              <a:rPr lang="en-US" sz="2000" dirty="0" smtClean="0"/>
              <a:t>One of the main educational aims is to prepare our pupils for independent adult life. That’s why it’s very important to show them how their parents and grown-up </a:t>
            </a:r>
            <a:r>
              <a:rPr lang="en-US" sz="2000" dirty="0" smtClean="0"/>
              <a:t>people </a:t>
            </a:r>
            <a:r>
              <a:rPr lang="en-US" sz="2000" dirty="0" smtClean="0"/>
              <a:t>work at different branches of economy.</a:t>
            </a:r>
            <a:endParaRPr lang="ru-RU" sz="2000"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483" y="3617640"/>
            <a:ext cx="4320480" cy="324036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166875"/>
            <a:ext cx="3744416" cy="280831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1340768"/>
            <a:ext cx="3707904" cy="2780928"/>
          </a:xfrm>
          <a:prstGeom prst="rect">
            <a:avLst/>
          </a:prstGeom>
        </p:spPr>
      </p:pic>
      <p:sp>
        <p:nvSpPr>
          <p:cNvPr id="5" name="TextBox 4"/>
          <p:cNvSpPr txBox="1"/>
          <p:nvPr/>
        </p:nvSpPr>
        <p:spPr>
          <a:xfrm>
            <a:off x="4860032" y="4437112"/>
            <a:ext cx="4104456" cy="2308324"/>
          </a:xfrm>
          <a:prstGeom prst="rect">
            <a:avLst/>
          </a:prstGeom>
          <a:noFill/>
        </p:spPr>
        <p:txBody>
          <a:bodyPr wrap="square" rtlCol="0">
            <a:spAutoFit/>
          </a:bodyPr>
          <a:lstStyle/>
          <a:p>
            <a:r>
              <a:rPr lang="en-US" dirty="0" smtClean="0"/>
              <a:t>For this purpose school organizes different trips to the local and </a:t>
            </a:r>
            <a:r>
              <a:rPr lang="en-US" dirty="0" smtClean="0"/>
              <a:t>regional </a:t>
            </a:r>
            <a:r>
              <a:rPr lang="en-US" dirty="0" smtClean="0"/>
              <a:t>enterprises and </a:t>
            </a:r>
            <a:r>
              <a:rPr lang="en-US" dirty="0" smtClean="0"/>
              <a:t>pupils meet with </a:t>
            </a:r>
            <a:r>
              <a:rPr lang="en-US" dirty="0" smtClean="0"/>
              <a:t>people working there. </a:t>
            </a:r>
          </a:p>
          <a:p>
            <a:r>
              <a:rPr lang="en-US" dirty="0" smtClean="0"/>
              <a:t>At picture3 you can see our pupils on the excursion round </a:t>
            </a:r>
            <a:r>
              <a:rPr lang="en-US" dirty="0" err="1" smtClean="0"/>
              <a:t>Balakovo</a:t>
            </a:r>
            <a:r>
              <a:rPr lang="en-US" dirty="0" smtClean="0"/>
              <a:t> atomic power station.</a:t>
            </a:r>
          </a:p>
          <a:p>
            <a:endParaRPr lang="ru-RU" dirty="0"/>
          </a:p>
        </p:txBody>
      </p:sp>
    </p:spTree>
    <p:extLst>
      <p:ext uri="{BB962C8B-B14F-4D97-AF65-F5344CB8AC3E}">
        <p14:creationId xmlns:p14="http://schemas.microsoft.com/office/powerpoint/2010/main" val="10929591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41080" y="274638"/>
            <a:ext cx="45719" cy="1143000"/>
          </a:xfrm>
        </p:spPr>
        <p:txBody>
          <a:bodyPr/>
          <a:lstStyle/>
          <a:p>
            <a:endParaRPr lang="ru-RU" dirty="0"/>
          </a:p>
        </p:txBody>
      </p:sp>
      <p:sp>
        <p:nvSpPr>
          <p:cNvPr id="3" name="Объект 2"/>
          <p:cNvSpPr>
            <a:spLocks noGrp="1"/>
          </p:cNvSpPr>
          <p:nvPr>
            <p:ph idx="1"/>
          </p:nvPr>
        </p:nvSpPr>
        <p:spPr>
          <a:xfrm>
            <a:off x="457200" y="332656"/>
            <a:ext cx="8229600" cy="4508549"/>
          </a:xfrm>
        </p:spPr>
        <p:txBody>
          <a:bodyPr>
            <a:normAutofit/>
          </a:bodyPr>
          <a:lstStyle/>
          <a:p>
            <a:pPr marL="0" indent="0">
              <a:buNone/>
            </a:pPr>
            <a:r>
              <a:rPr lang="en-US" sz="2000" dirty="0" smtClean="0"/>
              <a:t>Sometimes our pupils have an excellent </a:t>
            </a:r>
            <a:r>
              <a:rPr lang="en-US" sz="2000" dirty="0" smtClean="0"/>
              <a:t>opportunity </a:t>
            </a:r>
            <a:r>
              <a:rPr lang="en-US" sz="2000" dirty="0" smtClean="0"/>
              <a:t>to try themselves in the roles of leaders at school and even in the whole district. I mean  so called “Days of self-government”</a:t>
            </a:r>
            <a:endParaRPr lang="ru-RU" sz="2000" dirty="0"/>
          </a:p>
        </p:txBody>
      </p:sp>
      <p:pic>
        <p:nvPicPr>
          <p:cNvPr id="4" name="Содержимое 3" descr="1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340768"/>
            <a:ext cx="457200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4" descr="2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3817" y="1159709"/>
            <a:ext cx="4104456" cy="314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3817" y="3861048"/>
            <a:ext cx="3816424" cy="2862318"/>
          </a:xfrm>
          <a:prstGeom prst="rect">
            <a:avLst/>
          </a:prstGeom>
        </p:spPr>
      </p:pic>
      <p:sp>
        <p:nvSpPr>
          <p:cNvPr id="6" name="TextBox 5"/>
          <p:cNvSpPr txBox="1"/>
          <p:nvPr/>
        </p:nvSpPr>
        <p:spPr>
          <a:xfrm>
            <a:off x="179512" y="5157192"/>
            <a:ext cx="4886979" cy="646331"/>
          </a:xfrm>
          <a:prstGeom prst="rect">
            <a:avLst/>
          </a:prstGeom>
          <a:noFill/>
        </p:spPr>
        <p:txBody>
          <a:bodyPr wrap="none" rtlCol="0">
            <a:spAutoFit/>
          </a:bodyPr>
          <a:lstStyle/>
          <a:p>
            <a:r>
              <a:rPr lang="en-US" dirty="0" smtClean="0"/>
              <a:t>Judging by the responses by the citizens and their </a:t>
            </a:r>
          </a:p>
          <a:p>
            <a:r>
              <a:rPr lang="en-US" dirty="0" smtClean="0"/>
              <a:t>curators they cope with all uneasy tasks.</a:t>
            </a:r>
            <a:endParaRPr lang="ru-RU" dirty="0"/>
          </a:p>
        </p:txBody>
      </p:sp>
    </p:spTree>
    <p:extLst>
      <p:ext uri="{BB962C8B-B14F-4D97-AF65-F5344CB8AC3E}">
        <p14:creationId xmlns:p14="http://schemas.microsoft.com/office/powerpoint/2010/main" val="4104005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56376" y="274638"/>
            <a:ext cx="730424" cy="1143000"/>
          </a:xfrm>
        </p:spPr>
        <p:txBody>
          <a:bodyPr/>
          <a:lstStyle/>
          <a:p>
            <a:endParaRPr lang="ru-RU" dirty="0"/>
          </a:p>
        </p:txBody>
      </p:sp>
      <p:sp>
        <p:nvSpPr>
          <p:cNvPr id="3" name="Объект 2"/>
          <p:cNvSpPr>
            <a:spLocks noGrp="1"/>
          </p:cNvSpPr>
          <p:nvPr>
            <p:ph idx="1"/>
          </p:nvPr>
        </p:nvSpPr>
        <p:spPr>
          <a:xfrm>
            <a:off x="179512" y="188640"/>
            <a:ext cx="8856984" cy="6480720"/>
          </a:xfrm>
        </p:spPr>
        <p:txBody>
          <a:bodyPr>
            <a:normAutofit/>
          </a:bodyPr>
          <a:lstStyle/>
          <a:p>
            <a:pPr marL="0" indent="0">
              <a:buNone/>
            </a:pPr>
            <a:r>
              <a:rPr lang="en-US" sz="2000" dirty="0" smtClean="0"/>
              <a:t>There are a lot of </a:t>
            </a:r>
            <a:r>
              <a:rPr lang="en-US" sz="2000" dirty="0" err="1" smtClean="0"/>
              <a:t>extracurricula</a:t>
            </a:r>
            <a:r>
              <a:rPr lang="en-US" sz="2000" dirty="0" smtClean="0"/>
              <a:t> activities at our school. One of the most popular clubs for children is a club of decorative and applied arts. Its talented leader T. </a:t>
            </a:r>
            <a:r>
              <a:rPr lang="en-US" sz="2000" dirty="0" err="1" smtClean="0"/>
              <a:t>Mitchenko</a:t>
            </a:r>
            <a:r>
              <a:rPr lang="en-US" sz="2000" dirty="0" smtClean="0"/>
              <a:t> and her students make real wonders. Just have a look!</a:t>
            </a:r>
          </a:p>
          <a:p>
            <a:pPr marL="0" indent="0">
              <a:buNone/>
            </a:pPr>
            <a:endParaRPr lang="ru-RU" sz="20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83788"/>
            <a:ext cx="3252021" cy="2439016"/>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7320" t="8070" r="9895"/>
          <a:stretch/>
        </p:blipFill>
        <p:spPr>
          <a:xfrm>
            <a:off x="3377088" y="3850510"/>
            <a:ext cx="1606642" cy="2705710"/>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23690" t="2943" r="10210"/>
          <a:stretch/>
        </p:blipFill>
        <p:spPr>
          <a:xfrm>
            <a:off x="5269574" y="3883764"/>
            <a:ext cx="1424930" cy="2789723"/>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t="7345" r="34117"/>
          <a:stretch/>
        </p:blipFill>
        <p:spPr>
          <a:xfrm>
            <a:off x="7050732" y="3928795"/>
            <a:ext cx="1409700" cy="2643386"/>
          </a:xfrm>
          <a:prstGeom prst="rect">
            <a:avLst/>
          </a:prstGeom>
        </p:spPr>
      </p:pic>
      <p:pic>
        <p:nvPicPr>
          <p:cNvPr id="8" name="Рисунок 7"/>
          <p:cNvPicPr>
            <a:picLocks noChangeAspect="1"/>
          </p:cNvPicPr>
          <p:nvPr/>
        </p:nvPicPr>
        <p:blipFill rotWithShape="1">
          <a:blip r:embed="rId6" cstate="print">
            <a:extLst>
              <a:ext uri="{28A0092B-C50C-407E-A947-70E740481C1C}">
                <a14:useLocalDpi xmlns:a14="http://schemas.microsoft.com/office/drawing/2010/main" val="0"/>
              </a:ext>
            </a:extLst>
          </a:blip>
          <a:srcRect l="4732" r="15687"/>
          <a:stretch/>
        </p:blipFill>
        <p:spPr>
          <a:xfrm>
            <a:off x="18406" y="3835452"/>
            <a:ext cx="1557461" cy="2491007"/>
          </a:xfrm>
          <a:prstGeom prst="rect">
            <a:avLst/>
          </a:prstGeom>
        </p:spPr>
      </p:pic>
      <p:pic>
        <p:nvPicPr>
          <p:cNvPr id="9" name="Рисунок 8"/>
          <p:cNvPicPr>
            <a:picLocks noChangeAspect="1"/>
          </p:cNvPicPr>
          <p:nvPr/>
        </p:nvPicPr>
        <p:blipFill rotWithShape="1">
          <a:blip r:embed="rId7" cstate="print">
            <a:extLst>
              <a:ext uri="{28A0092B-C50C-407E-A947-70E740481C1C}">
                <a14:useLocalDpi xmlns:a14="http://schemas.microsoft.com/office/drawing/2010/main" val="0"/>
              </a:ext>
            </a:extLst>
          </a:blip>
          <a:srcRect l="11960" r="9902"/>
          <a:stretch/>
        </p:blipFill>
        <p:spPr>
          <a:xfrm>
            <a:off x="1703748" y="3835452"/>
            <a:ext cx="1585652" cy="2705710"/>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0419" y="1412776"/>
            <a:ext cx="1233589" cy="164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984" y="2403296"/>
            <a:ext cx="1683181" cy="171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2320" y="836712"/>
            <a:ext cx="1558833" cy="171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60232" y="2655523"/>
            <a:ext cx="1800200" cy="135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36576" y="1125934"/>
            <a:ext cx="2415744" cy="162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539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3954121"/>
            <a:ext cx="3961625" cy="264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00" y="4293722"/>
            <a:ext cx="3347864" cy="2510898"/>
          </a:xfrm>
          <a:prstGeom prst="rect">
            <a:avLst/>
          </a:prstGeom>
        </p:spPr>
      </p:pic>
      <p:sp>
        <p:nvSpPr>
          <p:cNvPr id="2" name="Заголовок 1"/>
          <p:cNvSpPr>
            <a:spLocks noGrp="1"/>
          </p:cNvSpPr>
          <p:nvPr>
            <p:ph type="title"/>
          </p:nvPr>
        </p:nvSpPr>
        <p:spPr>
          <a:xfrm flipV="1">
            <a:off x="457200" y="1417638"/>
            <a:ext cx="8229600" cy="283170"/>
          </a:xfrm>
        </p:spPr>
        <p:txBody>
          <a:bodyPr>
            <a:normAutofit fontScale="90000"/>
          </a:bodyPr>
          <a:lstStyle/>
          <a:p>
            <a:endParaRPr lang="ru-RU"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38" y="661401"/>
            <a:ext cx="2692369" cy="358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88024" y="332656"/>
            <a:ext cx="4248472" cy="4247317"/>
          </a:xfrm>
          <a:prstGeom prst="rect">
            <a:avLst/>
          </a:prstGeom>
          <a:noFill/>
        </p:spPr>
        <p:txBody>
          <a:bodyPr wrap="square" rtlCol="0">
            <a:spAutoFit/>
          </a:bodyPr>
          <a:lstStyle/>
          <a:p>
            <a:r>
              <a:rPr lang="en-US" dirty="0" smtClean="0"/>
              <a:t>As you have probably noticed the work of the school is divided into several directions: charity, patriotic education, handicraft, tourism, sport. The last one plays a very important part in pupils’ lives.  There are football, basketball, volleyball, gymnastics, boxing, track-and-field clubs at school. Our pupils can train not only in the school gym but in the sport complex which has been recently opened in </a:t>
            </a:r>
            <a:r>
              <a:rPr lang="en-US" dirty="0" err="1" smtClean="0"/>
              <a:t>Rovnoe</a:t>
            </a:r>
            <a:r>
              <a:rPr lang="en-US" dirty="0" smtClean="0"/>
              <a:t>. It was built by the project of the political party “</a:t>
            </a:r>
            <a:r>
              <a:rPr lang="en-US" dirty="0" err="1">
                <a:solidFill>
                  <a:srgbClr val="000000"/>
                </a:solidFill>
                <a:latin typeface="Times New Roman" pitchFamily="18" charset="0"/>
                <a:cs typeface="Times New Roman" pitchFamily="18" charset="0"/>
              </a:rPr>
              <a:t>Yedìnaya</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Rossìya</a:t>
            </a:r>
            <a:r>
              <a:rPr lang="en-US" dirty="0" smtClean="0"/>
              <a:t>” (“United Russia”). The pupils take part in all sport events held at the district and go to different competitions in the cities of the Saratov region and Russia.</a:t>
            </a:r>
            <a:endParaRPr lang="ru-RU" dirty="0"/>
          </a:p>
        </p:txBody>
      </p:sp>
      <p:sp>
        <p:nvSpPr>
          <p:cNvPr id="5" name="TextBox 4"/>
          <p:cNvSpPr txBox="1"/>
          <p:nvPr/>
        </p:nvSpPr>
        <p:spPr>
          <a:xfrm>
            <a:off x="38634" y="3881894"/>
            <a:ext cx="1565300" cy="369332"/>
          </a:xfrm>
          <a:prstGeom prst="rect">
            <a:avLst/>
          </a:prstGeom>
          <a:noFill/>
        </p:spPr>
        <p:txBody>
          <a:bodyPr wrap="none" rtlCol="0">
            <a:spAutoFit/>
          </a:bodyPr>
          <a:lstStyle/>
          <a:p>
            <a:r>
              <a:rPr lang="en-US" dirty="0" smtClean="0">
                <a:solidFill>
                  <a:schemeClr val="bg1"/>
                </a:solidFill>
              </a:rPr>
              <a:t>Our sport cups</a:t>
            </a:r>
            <a:endParaRPr lang="ru-RU" dirty="0">
              <a:solidFill>
                <a:schemeClr val="bg1"/>
              </a:solidFill>
            </a:endParaRPr>
          </a:p>
        </p:txBody>
      </p:sp>
      <p:sp>
        <p:nvSpPr>
          <p:cNvPr id="6" name="TextBox 5"/>
          <p:cNvSpPr txBox="1"/>
          <p:nvPr/>
        </p:nvSpPr>
        <p:spPr>
          <a:xfrm>
            <a:off x="5436096" y="6309320"/>
            <a:ext cx="3254865" cy="369332"/>
          </a:xfrm>
          <a:prstGeom prst="rect">
            <a:avLst/>
          </a:prstGeom>
          <a:noFill/>
        </p:spPr>
        <p:txBody>
          <a:bodyPr wrap="none" rtlCol="0">
            <a:spAutoFit/>
          </a:bodyPr>
          <a:lstStyle/>
          <a:p>
            <a:r>
              <a:rPr lang="en-US" dirty="0" smtClean="0">
                <a:solidFill>
                  <a:schemeClr val="bg1"/>
                </a:solidFill>
              </a:rPr>
              <a:t>Sport complex “Start” in </a:t>
            </a:r>
            <a:r>
              <a:rPr lang="en-US" dirty="0" err="1" smtClean="0">
                <a:solidFill>
                  <a:schemeClr val="bg1"/>
                </a:solidFill>
              </a:rPr>
              <a:t>Rovnoe</a:t>
            </a:r>
            <a:r>
              <a:rPr lang="en-US" dirty="0" smtClean="0">
                <a:solidFill>
                  <a:schemeClr val="bg1"/>
                </a:solidFill>
              </a:rPr>
              <a:t> </a:t>
            </a:r>
            <a:endParaRPr lang="ru-RU" dirty="0">
              <a:solidFill>
                <a:schemeClr val="bg1"/>
              </a:solidFill>
            </a:endParaRPr>
          </a:p>
        </p:txBody>
      </p:sp>
      <p:pic>
        <p:nvPicPr>
          <p:cNvPr id="7" name="Объект 6"/>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579778" y="4477762"/>
            <a:ext cx="2688299" cy="2016224"/>
          </a:xfrm>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2396" y="836712"/>
            <a:ext cx="2852936" cy="213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847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216" y="4590510"/>
            <a:ext cx="2771800" cy="2078850"/>
          </a:xfrm>
          <a:prstGeom prst="rect">
            <a:avLst/>
          </a:prstGeom>
        </p:spPr>
      </p:pic>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536" y="167705"/>
            <a:ext cx="3960440" cy="2970330"/>
          </a:xfr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573016"/>
            <a:ext cx="3360373" cy="252028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5781" y="3861048"/>
            <a:ext cx="3744416" cy="280831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2601" y="2420888"/>
            <a:ext cx="3491880" cy="1959903"/>
          </a:xfrm>
          <a:prstGeom prst="rect">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6787" y="188640"/>
            <a:ext cx="3251200" cy="2438400"/>
          </a:xfrm>
          <a:prstGeom prst="rect">
            <a:avLst/>
          </a:prstGeom>
        </p:spPr>
      </p:pic>
      <p:sp>
        <p:nvSpPr>
          <p:cNvPr id="10" name="TextBox 9"/>
          <p:cNvSpPr txBox="1"/>
          <p:nvPr/>
        </p:nvSpPr>
        <p:spPr>
          <a:xfrm>
            <a:off x="4860032" y="2132856"/>
            <a:ext cx="3151504" cy="369332"/>
          </a:xfrm>
          <a:prstGeom prst="rect">
            <a:avLst/>
          </a:prstGeom>
          <a:noFill/>
        </p:spPr>
        <p:txBody>
          <a:bodyPr wrap="none" rtlCol="0">
            <a:spAutoFit/>
          </a:bodyPr>
          <a:lstStyle/>
          <a:p>
            <a:r>
              <a:rPr lang="en-US" dirty="0" smtClean="0">
                <a:solidFill>
                  <a:schemeClr val="bg1"/>
                </a:solidFill>
              </a:rPr>
              <a:t>Two teams: Teachers and Pupils</a:t>
            </a:r>
            <a:endParaRPr lang="ru-RU" dirty="0">
              <a:solidFill>
                <a:schemeClr val="bg1"/>
              </a:solidFill>
            </a:endParaRPr>
          </a:p>
        </p:txBody>
      </p:sp>
      <p:sp>
        <p:nvSpPr>
          <p:cNvPr id="11" name="TextBox 10"/>
          <p:cNvSpPr txBox="1"/>
          <p:nvPr/>
        </p:nvSpPr>
        <p:spPr>
          <a:xfrm>
            <a:off x="395536" y="6309320"/>
            <a:ext cx="1329210" cy="369332"/>
          </a:xfrm>
          <a:prstGeom prst="rect">
            <a:avLst/>
          </a:prstGeom>
          <a:noFill/>
        </p:spPr>
        <p:txBody>
          <a:bodyPr wrap="none" rtlCol="0">
            <a:spAutoFit/>
          </a:bodyPr>
          <a:lstStyle/>
          <a:p>
            <a:r>
              <a:rPr lang="en-US" dirty="0" smtClean="0"/>
              <a:t>Sport is fun!</a:t>
            </a:r>
            <a:endParaRPr lang="ru-RU" dirty="0"/>
          </a:p>
        </p:txBody>
      </p:sp>
      <p:sp>
        <p:nvSpPr>
          <p:cNvPr id="12" name="TextBox 11"/>
          <p:cNvSpPr txBox="1"/>
          <p:nvPr/>
        </p:nvSpPr>
        <p:spPr>
          <a:xfrm>
            <a:off x="662286" y="3203684"/>
            <a:ext cx="4268861" cy="369332"/>
          </a:xfrm>
          <a:prstGeom prst="rect">
            <a:avLst/>
          </a:prstGeom>
          <a:noFill/>
        </p:spPr>
        <p:txBody>
          <a:bodyPr wrap="none" rtlCol="0">
            <a:spAutoFit/>
          </a:bodyPr>
          <a:lstStyle/>
          <a:p>
            <a:r>
              <a:rPr lang="en-US" dirty="0" smtClean="0"/>
              <a:t>My </a:t>
            </a:r>
            <a:r>
              <a:rPr lang="en-US" dirty="0" smtClean="0"/>
              <a:t>sixth graders are at </a:t>
            </a:r>
            <a:r>
              <a:rPr lang="en-US" dirty="0" smtClean="0"/>
              <a:t>school competitions</a:t>
            </a:r>
            <a:endParaRPr lang="ru-RU" dirty="0"/>
          </a:p>
        </p:txBody>
      </p:sp>
    </p:spTree>
    <p:extLst>
      <p:ext uri="{BB962C8B-B14F-4D97-AF65-F5344CB8AC3E}">
        <p14:creationId xmlns:p14="http://schemas.microsoft.com/office/powerpoint/2010/main" val="1060787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8424" y="274638"/>
            <a:ext cx="298376" cy="1143000"/>
          </a:xfrm>
        </p:spPr>
        <p:txBody>
          <a:bodyPr/>
          <a:lstStyle/>
          <a:p>
            <a:endParaRPr lang="ru-RU" dirty="0"/>
          </a:p>
        </p:txBody>
      </p:sp>
      <p:sp>
        <p:nvSpPr>
          <p:cNvPr id="3" name="Объект 2"/>
          <p:cNvSpPr>
            <a:spLocks noGrp="1"/>
          </p:cNvSpPr>
          <p:nvPr>
            <p:ph idx="1"/>
          </p:nvPr>
        </p:nvSpPr>
        <p:spPr>
          <a:xfrm>
            <a:off x="251520" y="116632"/>
            <a:ext cx="8507288" cy="6480720"/>
          </a:xfrm>
        </p:spPr>
        <p:txBody>
          <a:bodyPr>
            <a:normAutofit/>
          </a:bodyPr>
          <a:lstStyle/>
          <a:p>
            <a:pPr marL="0" lvl="0" indent="0">
              <a:buNone/>
            </a:pPr>
            <a:r>
              <a:rPr lang="en-US" sz="1800" dirty="0" smtClean="0"/>
              <a:t>It’s always great to travel. Every year we take trips to different places. We took a tour round the Golden Ring of Russia(the ancient Russian cities of</a:t>
            </a:r>
            <a:r>
              <a:rPr lang="en-US" sz="1800" b="1" dirty="0"/>
              <a:t> </a:t>
            </a:r>
            <a:r>
              <a:rPr lang="en-US" sz="1800" dirty="0" err="1" smtClean="0"/>
              <a:t>Sergiyev</a:t>
            </a:r>
            <a:r>
              <a:rPr lang="en-US" sz="1800" dirty="0" smtClean="0"/>
              <a:t> </a:t>
            </a:r>
            <a:r>
              <a:rPr lang="en-US" sz="1800" dirty="0" err="1" smtClean="0"/>
              <a:t>Posad</a:t>
            </a:r>
            <a:r>
              <a:rPr lang="en-US" sz="1800" dirty="0" smtClean="0"/>
              <a:t>, </a:t>
            </a:r>
            <a:r>
              <a:rPr lang="en-US" sz="1800" dirty="0" err="1" smtClean="0"/>
              <a:t>Pereslavl-Zalesskiy</a:t>
            </a:r>
            <a:r>
              <a:rPr lang="en-US" sz="1800" dirty="0" smtClean="0"/>
              <a:t>, Rostov </a:t>
            </a:r>
            <a:r>
              <a:rPr lang="en-US" sz="1800" dirty="0" err="1" smtClean="0"/>
              <a:t>Velikiy</a:t>
            </a:r>
            <a:r>
              <a:rPr lang="en-US" sz="1800" dirty="0" smtClean="0"/>
              <a:t>, Yaroslavl, </a:t>
            </a:r>
            <a:r>
              <a:rPr lang="en-US" sz="1800" dirty="0" err="1" smtClean="0"/>
              <a:t>Suzdal</a:t>
            </a:r>
            <a:r>
              <a:rPr lang="en-US" sz="1800" dirty="0" smtClean="0"/>
              <a:t>,</a:t>
            </a:r>
            <a:r>
              <a:rPr lang="en-US" sz="1800" dirty="0">
                <a:solidFill>
                  <a:prstClr val="black"/>
                </a:solidFill>
              </a:rPr>
              <a:t> </a:t>
            </a:r>
            <a:r>
              <a:rPr lang="en-US" sz="1800" dirty="0" err="1" smtClean="0">
                <a:solidFill>
                  <a:prstClr val="black"/>
                </a:solidFill>
              </a:rPr>
              <a:t>Uglich</a:t>
            </a:r>
            <a:r>
              <a:rPr lang="en-US" sz="1800" dirty="0" smtClean="0">
                <a:solidFill>
                  <a:prstClr val="black"/>
                </a:solidFill>
              </a:rPr>
              <a:t> and others). I with my pupils visited M. Lermontov’s family estate in </a:t>
            </a:r>
            <a:r>
              <a:rPr lang="en-US" sz="1800" dirty="0" err="1" smtClean="0">
                <a:solidFill>
                  <a:prstClr val="black"/>
                </a:solidFill>
              </a:rPr>
              <a:t>Tarkhany</a:t>
            </a:r>
            <a:r>
              <a:rPr lang="en-US" sz="1800" dirty="0" smtClean="0">
                <a:solidFill>
                  <a:prstClr val="black"/>
                </a:solidFill>
              </a:rPr>
              <a:t>, </a:t>
            </a:r>
            <a:r>
              <a:rPr lang="en-US" sz="1800" dirty="0" err="1" smtClean="0">
                <a:solidFill>
                  <a:prstClr val="black"/>
                </a:solidFill>
              </a:rPr>
              <a:t>A.Pushkin’s</a:t>
            </a:r>
            <a:r>
              <a:rPr lang="en-US" sz="1800" dirty="0" smtClean="0">
                <a:solidFill>
                  <a:prstClr val="black"/>
                </a:solidFill>
              </a:rPr>
              <a:t> residence in </a:t>
            </a:r>
            <a:r>
              <a:rPr lang="en-US" sz="1800" dirty="0" err="1" smtClean="0">
                <a:solidFill>
                  <a:prstClr val="black"/>
                </a:solidFill>
              </a:rPr>
              <a:t>Boldino</a:t>
            </a:r>
            <a:r>
              <a:rPr lang="en-US" sz="1800" dirty="0" smtClean="0">
                <a:solidFill>
                  <a:prstClr val="black"/>
                </a:solidFill>
              </a:rPr>
              <a:t>, the hero-city of Volgograd. </a:t>
            </a:r>
            <a:r>
              <a:rPr lang="en-US" sz="1800" dirty="0">
                <a:solidFill>
                  <a:prstClr val="black"/>
                </a:solidFill>
              </a:rPr>
              <a:t>T</a:t>
            </a:r>
            <a:r>
              <a:rPr lang="en-US" sz="1800" dirty="0" smtClean="0">
                <a:solidFill>
                  <a:prstClr val="black"/>
                </a:solidFill>
              </a:rPr>
              <a:t>he pupils of our school went to </a:t>
            </a:r>
            <a:r>
              <a:rPr lang="en-US" sz="1800" dirty="0" err="1" smtClean="0">
                <a:solidFill>
                  <a:prstClr val="black"/>
                </a:solidFill>
              </a:rPr>
              <a:t>St.Petersburg</a:t>
            </a:r>
            <a:r>
              <a:rPr lang="en-US" sz="1800" dirty="0" smtClean="0">
                <a:solidFill>
                  <a:prstClr val="black"/>
                </a:solidFill>
              </a:rPr>
              <a:t> and Moscow. Two years running the pupils of our school win the first place in a prestigious annual competition “The best pupil’s grade”. The main prize of it is a trip to Moscow including a visit to the State Duma. My own son was among them too.</a:t>
            </a:r>
            <a:endParaRPr lang="en-US" sz="1800" dirty="0">
              <a:solidFill>
                <a:prstClr val="black"/>
              </a:solidFill>
            </a:endParaRPr>
          </a:p>
          <a:p>
            <a:pPr marL="0" indent="0">
              <a:buNone/>
            </a:pPr>
            <a:endParaRPr lang="en-US" sz="18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133625"/>
            <a:ext cx="4141688" cy="310626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4835302"/>
            <a:ext cx="2655755" cy="199181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788" y="2656888"/>
            <a:ext cx="4187237" cy="3134551"/>
          </a:xfrm>
          <a:prstGeom prst="rect">
            <a:avLst/>
          </a:prstGeom>
        </p:spPr>
      </p:pic>
    </p:spTree>
    <p:extLst>
      <p:ext uri="{BB962C8B-B14F-4D97-AF65-F5344CB8AC3E}">
        <p14:creationId xmlns:p14="http://schemas.microsoft.com/office/powerpoint/2010/main" val="4072611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049" y="116632"/>
            <a:ext cx="3251200" cy="243840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645" y="2564904"/>
            <a:ext cx="2952328" cy="2214246"/>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404664"/>
            <a:ext cx="4136008" cy="3102006"/>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3717032"/>
            <a:ext cx="3479249" cy="2610595"/>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4149080"/>
            <a:ext cx="3528392" cy="264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30909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260648"/>
            <a:ext cx="5112666" cy="3404623"/>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3356992"/>
            <a:ext cx="2283718" cy="3044957"/>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525" y="548680"/>
            <a:ext cx="3390834" cy="2543125"/>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160" y="3428999"/>
            <a:ext cx="2489473" cy="3319297"/>
          </a:xfrm>
          <a:prstGeom prst="rect">
            <a:avLst/>
          </a:prstGeom>
        </p:spPr>
      </p:pic>
      <p:sp>
        <p:nvSpPr>
          <p:cNvPr id="10" name="Объект 9"/>
          <p:cNvSpPr>
            <a:spLocks noGrp="1"/>
          </p:cNvSpPr>
          <p:nvPr>
            <p:ph idx="1"/>
          </p:nvPr>
        </p:nvSpPr>
        <p:spPr/>
        <p:txBody>
          <a:bodyPr/>
          <a:lstStyle/>
          <a:p>
            <a:endParaRPr lang="ru-RU"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39" y="3356992"/>
            <a:ext cx="3140968" cy="235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188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88840"/>
            <a:ext cx="3384376" cy="253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532440" y="274638"/>
            <a:ext cx="154360" cy="1143000"/>
          </a:xfrm>
        </p:spPr>
        <p:txBody>
          <a:bodyPr/>
          <a:lstStyle/>
          <a:p>
            <a:endParaRPr lang="ru-RU" dirty="0"/>
          </a:p>
        </p:txBody>
      </p:sp>
      <p:sp>
        <p:nvSpPr>
          <p:cNvPr id="3" name="Объект 2"/>
          <p:cNvSpPr>
            <a:spLocks noGrp="1"/>
          </p:cNvSpPr>
          <p:nvPr>
            <p:ph idx="1"/>
          </p:nvPr>
        </p:nvSpPr>
        <p:spPr>
          <a:xfrm>
            <a:off x="251520" y="116632"/>
            <a:ext cx="9011344" cy="6552728"/>
          </a:xfrm>
        </p:spPr>
        <p:txBody>
          <a:bodyPr>
            <a:normAutofit/>
          </a:bodyPr>
          <a:lstStyle/>
          <a:p>
            <a:pPr marL="0" indent="0">
              <a:buNone/>
            </a:pPr>
            <a:r>
              <a:rPr lang="en-US" sz="2000" dirty="0" err="1" smtClean="0"/>
              <a:t>Rovnoe</a:t>
            </a:r>
            <a:r>
              <a:rPr lang="en-US" sz="2000" dirty="0" smtClean="0"/>
              <a:t> has </a:t>
            </a:r>
            <a:r>
              <a:rPr lang="en-US" sz="2000" dirty="0" err="1" smtClean="0"/>
              <a:t>favourable</a:t>
            </a:r>
            <a:r>
              <a:rPr lang="en-US" sz="2000" dirty="0" smtClean="0"/>
              <a:t> climatic conditions for farming and plant growing. Summers here are a bit warmer than in northern areas of the Saratov region. Our farmers can even grow melons and watermelons in their fields. It’s not occasionally that a watermelon became the symbol of the district and we have a monument to it next to the central square of </a:t>
            </a:r>
            <a:r>
              <a:rPr lang="en-US" sz="2000" dirty="0" err="1" smtClean="0"/>
              <a:t>Rovnoe</a:t>
            </a:r>
            <a:r>
              <a:rPr lang="en-US" sz="2000" dirty="0" smtClean="0"/>
              <a:t>. </a:t>
            </a:r>
            <a:r>
              <a:rPr lang="en-US" sz="2000" dirty="0" err="1" smtClean="0"/>
              <a:t>Rovnoe’s</a:t>
            </a:r>
            <a:r>
              <a:rPr lang="en-US" sz="2000" dirty="0" smtClean="0"/>
              <a:t> bread is also well-known far off the district as very puffy  and tasty.</a:t>
            </a:r>
            <a:endParaRPr lang="ru-RU" sz="2000"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56" r="14232" b="-1941"/>
          <a:stretch/>
        </p:blipFill>
        <p:spPr bwMode="auto">
          <a:xfrm>
            <a:off x="2123728" y="4047443"/>
            <a:ext cx="2952328" cy="281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Пользователь\Desktop\ровное\PA2400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7452" y="3501008"/>
            <a:ext cx="3942703" cy="29570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1759" y="2204864"/>
            <a:ext cx="2407596" cy="144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2371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56376" y="274638"/>
            <a:ext cx="730424" cy="1143000"/>
          </a:xfrm>
        </p:spPr>
        <p:txBody>
          <a:bodyPr/>
          <a:lstStyle/>
          <a:p>
            <a:endParaRPr lang="ru-RU" dirty="0"/>
          </a:p>
        </p:txBody>
      </p:sp>
      <p:sp>
        <p:nvSpPr>
          <p:cNvPr id="3" name="Объект 2"/>
          <p:cNvSpPr>
            <a:spLocks noGrp="1"/>
          </p:cNvSpPr>
          <p:nvPr>
            <p:ph idx="1"/>
          </p:nvPr>
        </p:nvSpPr>
        <p:spPr>
          <a:xfrm>
            <a:off x="179512" y="260648"/>
            <a:ext cx="8507288" cy="6336704"/>
          </a:xfrm>
        </p:spPr>
        <p:txBody>
          <a:bodyPr>
            <a:normAutofit/>
          </a:bodyPr>
          <a:lstStyle/>
          <a:p>
            <a:pPr marL="0" indent="0">
              <a:buNone/>
            </a:pPr>
            <a:r>
              <a:rPr lang="en-US" sz="2000" dirty="0" smtClean="0"/>
              <a:t>Being a form teacher I try to make the life of my pupils more interesting and various. It’s important to foster in them tolerance, good manners, beauty, love for Motherland and nature, respect and care for the elderly and younger ones.</a:t>
            </a:r>
            <a:endParaRPr lang="ru-RU" sz="20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07" y="4077072"/>
            <a:ext cx="3456384" cy="2592288"/>
          </a:xfrm>
          <a:prstGeom prst="rect">
            <a:avLst/>
          </a:prstGeom>
        </p:spPr>
      </p:pic>
      <p:sp>
        <p:nvSpPr>
          <p:cNvPr id="5" name="TextBox 4"/>
          <p:cNvSpPr txBox="1"/>
          <p:nvPr/>
        </p:nvSpPr>
        <p:spPr>
          <a:xfrm>
            <a:off x="2555776" y="6174943"/>
            <a:ext cx="1220206" cy="369332"/>
          </a:xfrm>
          <a:prstGeom prst="rect">
            <a:avLst/>
          </a:prstGeom>
          <a:noFill/>
        </p:spPr>
        <p:txBody>
          <a:bodyPr wrap="none" rtlCol="0">
            <a:spAutoFit/>
          </a:bodyPr>
          <a:lstStyle/>
          <a:p>
            <a:r>
              <a:rPr lang="en-US" dirty="0" smtClean="0">
                <a:solidFill>
                  <a:schemeClr val="bg1"/>
                </a:solidFill>
              </a:rPr>
              <a:t>On a picnic</a:t>
            </a:r>
            <a:endParaRPr lang="ru-RU" dirty="0">
              <a:solidFill>
                <a:schemeClr val="bg1"/>
              </a:solidFill>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07" y="1484784"/>
            <a:ext cx="3059832" cy="2294874"/>
          </a:xfrm>
          <a:prstGeom prst="rect">
            <a:avLst/>
          </a:prstGeom>
        </p:spPr>
      </p:pic>
      <p:sp>
        <p:nvSpPr>
          <p:cNvPr id="7" name="TextBox 6"/>
          <p:cNvSpPr txBox="1"/>
          <p:nvPr/>
        </p:nvSpPr>
        <p:spPr>
          <a:xfrm>
            <a:off x="268207" y="3359650"/>
            <a:ext cx="1896994" cy="369332"/>
          </a:xfrm>
          <a:prstGeom prst="rect">
            <a:avLst/>
          </a:prstGeom>
          <a:noFill/>
        </p:spPr>
        <p:txBody>
          <a:bodyPr wrap="none" rtlCol="0">
            <a:spAutoFit/>
          </a:bodyPr>
          <a:lstStyle/>
          <a:p>
            <a:r>
              <a:rPr lang="en-US" dirty="0" smtClean="0">
                <a:solidFill>
                  <a:schemeClr val="bg1"/>
                </a:solidFill>
              </a:rPr>
              <a:t>A merry relay race</a:t>
            </a:r>
            <a:endParaRPr lang="ru-RU" dirty="0">
              <a:solidFill>
                <a:schemeClr val="bg1"/>
              </a:solidFill>
            </a:endParaRPr>
          </a:p>
        </p:txBody>
      </p:sp>
      <p:sp>
        <p:nvSpPr>
          <p:cNvPr id="10" name="TextBox 9"/>
          <p:cNvSpPr txBox="1"/>
          <p:nvPr/>
        </p:nvSpPr>
        <p:spPr>
          <a:xfrm>
            <a:off x="3923929" y="3465419"/>
            <a:ext cx="3672407" cy="646331"/>
          </a:xfrm>
          <a:prstGeom prst="rect">
            <a:avLst/>
          </a:prstGeom>
          <a:noFill/>
        </p:spPr>
        <p:txBody>
          <a:bodyPr wrap="square" rtlCol="0">
            <a:spAutoFit/>
          </a:bodyPr>
          <a:lstStyle/>
          <a:p>
            <a:r>
              <a:rPr lang="en-US" dirty="0" smtClean="0">
                <a:solidFill>
                  <a:schemeClr val="bg1"/>
                </a:solidFill>
              </a:rPr>
              <a:t>A New year performance for the small children</a:t>
            </a:r>
            <a:endParaRPr lang="ru-RU" dirty="0">
              <a:solidFill>
                <a:schemeClr val="bg1"/>
              </a:solidFill>
            </a:endParaRPr>
          </a:p>
        </p:txBody>
      </p:sp>
      <p:pic>
        <p:nvPicPr>
          <p:cNvPr id="11" name="Picture 3" descr="D:\Рабочие\Мои документы\школьные годы 1999--2010\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7816" y="4121249"/>
            <a:ext cx="2324121"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877817" y="5934670"/>
            <a:ext cx="2743944" cy="923330"/>
          </a:xfrm>
          <a:prstGeom prst="rect">
            <a:avLst/>
          </a:prstGeom>
          <a:noFill/>
        </p:spPr>
        <p:txBody>
          <a:bodyPr wrap="square" rtlCol="0">
            <a:spAutoFit/>
          </a:bodyPr>
          <a:lstStyle/>
          <a:p>
            <a:r>
              <a:rPr lang="en-US" dirty="0" smtClean="0"/>
              <a:t>We are staging Gogol’s “The Inspector General” at the district library</a:t>
            </a:r>
            <a:endParaRPr lang="ru-RU" dirty="0"/>
          </a:p>
        </p:txBody>
      </p:sp>
      <p:pic>
        <p:nvPicPr>
          <p:cNvPr id="13" name="Picture 3"/>
          <p:cNvPicPr>
            <a:picLocks noChangeAspect="1" noChangeArrowheads="1"/>
          </p:cNvPicPr>
          <p:nvPr/>
        </p:nvPicPr>
        <p:blipFill>
          <a:blip r:embed="rId5"/>
          <a:srcRect/>
          <a:stretch>
            <a:fillRect/>
          </a:stretch>
        </p:blipFill>
        <p:spPr bwMode="auto">
          <a:xfrm>
            <a:off x="6559947" y="3788584"/>
            <a:ext cx="2448842" cy="2916735"/>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750496" y="3793440"/>
            <a:ext cx="2476447" cy="369332"/>
          </a:xfrm>
          <a:prstGeom prst="rect">
            <a:avLst/>
          </a:prstGeom>
          <a:noFill/>
        </p:spPr>
        <p:txBody>
          <a:bodyPr wrap="none" rtlCol="0">
            <a:spAutoFit/>
          </a:bodyPr>
          <a:lstStyle/>
          <a:p>
            <a:r>
              <a:rPr lang="en-US" dirty="0" smtClean="0">
                <a:solidFill>
                  <a:schemeClr val="bg1"/>
                </a:solidFill>
              </a:rPr>
              <a:t>The girls’ band from 11B</a:t>
            </a:r>
            <a:endParaRPr lang="ru-RU" dirty="0">
              <a:solidFill>
                <a:schemeClr val="bg1"/>
              </a:solidFill>
            </a:endParaRPr>
          </a:p>
        </p:txBody>
      </p:sp>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650" r="9206"/>
          <a:stretch/>
        </p:blipFill>
        <p:spPr bwMode="auto">
          <a:xfrm>
            <a:off x="7020274" y="1484785"/>
            <a:ext cx="2134638" cy="196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5960" y="1220934"/>
            <a:ext cx="3600400" cy="2703049"/>
          </a:xfrm>
          <a:prstGeom prst="rect">
            <a:avLst/>
          </a:prstGeom>
        </p:spPr>
      </p:pic>
      <p:sp>
        <p:nvSpPr>
          <p:cNvPr id="15" name="TextBox 14"/>
          <p:cNvSpPr txBox="1"/>
          <p:nvPr/>
        </p:nvSpPr>
        <p:spPr>
          <a:xfrm>
            <a:off x="3635897" y="1412776"/>
            <a:ext cx="3384376" cy="646331"/>
          </a:xfrm>
          <a:prstGeom prst="rect">
            <a:avLst/>
          </a:prstGeom>
          <a:noFill/>
        </p:spPr>
        <p:txBody>
          <a:bodyPr wrap="square" rtlCol="0">
            <a:spAutoFit/>
          </a:bodyPr>
          <a:lstStyle/>
          <a:p>
            <a:r>
              <a:rPr lang="en-US" dirty="0" smtClean="0">
                <a:solidFill>
                  <a:schemeClr val="bg1"/>
                </a:solidFill>
              </a:rPr>
              <a:t>A New Year’s performance for the youngers</a:t>
            </a:r>
            <a:endParaRPr lang="ru-RU" dirty="0">
              <a:solidFill>
                <a:schemeClr val="bg1"/>
              </a:solidFill>
            </a:endParaRPr>
          </a:p>
        </p:txBody>
      </p:sp>
      <p:sp>
        <p:nvSpPr>
          <p:cNvPr id="16" name="TextBox 15"/>
          <p:cNvSpPr txBox="1"/>
          <p:nvPr/>
        </p:nvSpPr>
        <p:spPr>
          <a:xfrm>
            <a:off x="7257969" y="2800807"/>
            <a:ext cx="1835696" cy="646331"/>
          </a:xfrm>
          <a:prstGeom prst="rect">
            <a:avLst/>
          </a:prstGeom>
          <a:noFill/>
        </p:spPr>
        <p:txBody>
          <a:bodyPr wrap="square" rtlCol="0">
            <a:spAutoFit/>
          </a:bodyPr>
          <a:lstStyle/>
          <a:p>
            <a:r>
              <a:rPr lang="en-US" dirty="0" smtClean="0">
                <a:solidFill>
                  <a:schemeClr val="bg1"/>
                </a:solidFill>
              </a:rPr>
              <a:t>The New Year’s party</a:t>
            </a:r>
            <a:endParaRPr lang="ru-RU" dirty="0">
              <a:solidFill>
                <a:schemeClr val="bg1"/>
              </a:solidFill>
            </a:endParaRPr>
          </a:p>
        </p:txBody>
      </p:sp>
    </p:spTree>
    <p:extLst>
      <p:ext uri="{BB962C8B-B14F-4D97-AF65-F5344CB8AC3E}">
        <p14:creationId xmlns:p14="http://schemas.microsoft.com/office/powerpoint/2010/main" val="3058107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5720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344" y="2379471"/>
            <a:ext cx="3525738" cy="2644304"/>
          </a:xfrm>
          <a:prstGeom prst="rect">
            <a:avLst/>
          </a:prstGeom>
        </p:spPr>
      </p:pic>
      <p:sp>
        <p:nvSpPr>
          <p:cNvPr id="2" name="Заголовок 1"/>
          <p:cNvSpPr>
            <a:spLocks noGrp="1"/>
          </p:cNvSpPr>
          <p:nvPr>
            <p:ph type="title"/>
          </p:nvPr>
        </p:nvSpPr>
        <p:spPr/>
        <p:txBody>
          <a:bodyPr/>
          <a:lstStyle/>
          <a:p>
            <a:endParaRPr lang="ru-RU" dirty="0"/>
          </a:p>
        </p:txBody>
      </p:sp>
      <p:pic>
        <p:nvPicPr>
          <p:cNvPr id="4099"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32757" y="243153"/>
            <a:ext cx="2224102" cy="316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9793" y="65187"/>
            <a:ext cx="3312368" cy="2139677"/>
          </a:xfrm>
          <a:prstGeom prst="rect">
            <a:avLst/>
          </a:prstGeom>
        </p:spPr>
      </p:pic>
      <p:sp>
        <p:nvSpPr>
          <p:cNvPr id="10" name="TextBox 9"/>
          <p:cNvSpPr txBox="1"/>
          <p:nvPr/>
        </p:nvSpPr>
        <p:spPr>
          <a:xfrm>
            <a:off x="2805032" y="1602602"/>
            <a:ext cx="3488835" cy="646331"/>
          </a:xfrm>
          <a:prstGeom prst="rect">
            <a:avLst/>
          </a:prstGeom>
          <a:noFill/>
        </p:spPr>
        <p:txBody>
          <a:bodyPr wrap="square" rtlCol="0">
            <a:spAutoFit/>
          </a:bodyPr>
          <a:lstStyle/>
          <a:p>
            <a:r>
              <a:rPr lang="en-US" dirty="0" smtClean="0"/>
              <a:t>We’re helping to make a skating-rink for children</a:t>
            </a:r>
            <a:endParaRPr lang="ru-RU" dirty="0"/>
          </a:p>
        </p:txBody>
      </p:sp>
      <p:sp>
        <p:nvSpPr>
          <p:cNvPr id="11" name="TextBox 10"/>
          <p:cNvSpPr txBox="1"/>
          <p:nvPr/>
        </p:nvSpPr>
        <p:spPr>
          <a:xfrm>
            <a:off x="352922" y="2805812"/>
            <a:ext cx="2203937" cy="369332"/>
          </a:xfrm>
          <a:prstGeom prst="rect">
            <a:avLst/>
          </a:prstGeom>
          <a:noFill/>
        </p:spPr>
        <p:txBody>
          <a:bodyPr wrap="none" rtlCol="0">
            <a:spAutoFit/>
          </a:bodyPr>
          <a:lstStyle/>
          <a:p>
            <a:r>
              <a:rPr lang="en-US" dirty="0" smtClean="0">
                <a:solidFill>
                  <a:schemeClr val="bg1"/>
                </a:solidFill>
              </a:rPr>
              <a:t>My basketball players</a:t>
            </a:r>
            <a:endParaRPr lang="ru-RU" dirty="0">
              <a:solidFill>
                <a:schemeClr val="bg1"/>
              </a:solidFill>
            </a:endParaRPr>
          </a:p>
        </p:txBody>
      </p:sp>
      <p:sp>
        <p:nvSpPr>
          <p:cNvPr id="13" name="TextBox 12"/>
          <p:cNvSpPr txBox="1"/>
          <p:nvPr/>
        </p:nvSpPr>
        <p:spPr>
          <a:xfrm>
            <a:off x="3558344" y="2811914"/>
            <a:ext cx="2790738" cy="369332"/>
          </a:xfrm>
          <a:prstGeom prst="rect">
            <a:avLst/>
          </a:prstGeom>
          <a:noFill/>
        </p:spPr>
        <p:txBody>
          <a:bodyPr wrap="square" rtlCol="0">
            <a:spAutoFit/>
          </a:bodyPr>
          <a:lstStyle/>
          <a:p>
            <a:r>
              <a:rPr lang="en-US" dirty="0" smtClean="0">
                <a:solidFill>
                  <a:schemeClr val="bg1"/>
                </a:solidFill>
              </a:rPr>
              <a:t>The day of tolerance </a:t>
            </a:r>
            <a:endParaRPr lang="ru-RU" dirty="0">
              <a:solidFill>
                <a:schemeClr val="bg1"/>
              </a:solidFill>
            </a:endParaRPr>
          </a:p>
        </p:txBody>
      </p:sp>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530" y="3465004"/>
            <a:ext cx="2951989" cy="221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8530" y="4977020"/>
            <a:ext cx="2707381" cy="646331"/>
          </a:xfrm>
          <a:prstGeom prst="rect">
            <a:avLst/>
          </a:prstGeom>
          <a:noFill/>
        </p:spPr>
        <p:txBody>
          <a:bodyPr wrap="square" rtlCol="0">
            <a:spAutoFit/>
          </a:bodyPr>
          <a:lstStyle/>
          <a:p>
            <a:r>
              <a:rPr lang="en-US" dirty="0" smtClean="0">
                <a:solidFill>
                  <a:schemeClr val="bg1"/>
                </a:solidFill>
              </a:rPr>
              <a:t>The international women’s day</a:t>
            </a:r>
            <a:endParaRPr lang="ru-RU" dirty="0">
              <a:solidFill>
                <a:schemeClr val="bg1"/>
              </a:solidFill>
            </a:endParaRPr>
          </a:p>
        </p:txBody>
      </p:sp>
      <p:sp>
        <p:nvSpPr>
          <p:cNvPr id="16" name="TextBox 15"/>
          <p:cNvSpPr txBox="1"/>
          <p:nvPr/>
        </p:nvSpPr>
        <p:spPr>
          <a:xfrm>
            <a:off x="7261375" y="4869160"/>
            <a:ext cx="1447704" cy="369332"/>
          </a:xfrm>
          <a:prstGeom prst="rect">
            <a:avLst/>
          </a:prstGeom>
          <a:noFill/>
        </p:spPr>
        <p:txBody>
          <a:bodyPr wrap="none" rtlCol="0">
            <a:spAutoFit/>
          </a:bodyPr>
          <a:lstStyle/>
          <a:p>
            <a:r>
              <a:rPr lang="en-US" dirty="0" smtClean="0">
                <a:solidFill>
                  <a:schemeClr val="bg1"/>
                </a:solidFill>
              </a:rPr>
              <a:t>Mother’s Day</a:t>
            </a:r>
            <a:endParaRPr lang="ru-RU" dirty="0">
              <a:solidFill>
                <a:schemeClr val="bg1"/>
              </a:solidFill>
            </a:endParaRPr>
          </a:p>
        </p:txBody>
      </p:sp>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9992" y="2248933"/>
            <a:ext cx="2650955" cy="198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659216" y="2249110"/>
            <a:ext cx="2308004" cy="369332"/>
          </a:xfrm>
          <a:prstGeom prst="rect">
            <a:avLst/>
          </a:prstGeom>
          <a:noFill/>
        </p:spPr>
        <p:txBody>
          <a:bodyPr wrap="none" rtlCol="0">
            <a:spAutoFit/>
          </a:bodyPr>
          <a:lstStyle/>
          <a:p>
            <a:r>
              <a:rPr lang="en-US" dirty="0" smtClean="0"/>
              <a:t>A visit to the hothouse</a:t>
            </a:r>
            <a:endParaRPr lang="ru-RU" dirty="0"/>
          </a:p>
        </p:txBody>
      </p:sp>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3344" y="4869160"/>
            <a:ext cx="2880320" cy="2013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910505" y="4882852"/>
            <a:ext cx="2705997" cy="369332"/>
          </a:xfrm>
          <a:prstGeom prst="rect">
            <a:avLst/>
          </a:prstGeom>
          <a:noFill/>
        </p:spPr>
        <p:txBody>
          <a:bodyPr wrap="none" rtlCol="0">
            <a:spAutoFit/>
          </a:bodyPr>
          <a:lstStyle/>
          <a:p>
            <a:r>
              <a:rPr lang="en-US" dirty="0" smtClean="0">
                <a:solidFill>
                  <a:schemeClr val="bg1"/>
                </a:solidFill>
              </a:rPr>
              <a:t>We’re opening new talents</a:t>
            </a:r>
            <a:endParaRPr lang="ru-RU" dirty="0">
              <a:solidFill>
                <a:schemeClr val="bg1"/>
              </a:solidFill>
            </a:endParaRPr>
          </a:p>
        </p:txBody>
      </p:sp>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3454" y="93471"/>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6218108" y="1876363"/>
            <a:ext cx="2954721" cy="369332"/>
          </a:xfrm>
          <a:prstGeom prst="rect">
            <a:avLst/>
          </a:prstGeom>
          <a:noFill/>
        </p:spPr>
        <p:txBody>
          <a:bodyPr wrap="square" rtlCol="0">
            <a:spAutoFit/>
          </a:bodyPr>
          <a:lstStyle/>
          <a:p>
            <a:r>
              <a:rPr lang="en-US" dirty="0" smtClean="0">
                <a:solidFill>
                  <a:schemeClr val="bg1"/>
                </a:solidFill>
              </a:rPr>
              <a:t>The intellectual tournament</a:t>
            </a:r>
            <a:endParaRPr lang="ru-RU" dirty="0">
              <a:solidFill>
                <a:schemeClr val="bg1"/>
              </a:solidFill>
            </a:endParaRPr>
          </a:p>
        </p:txBody>
      </p:sp>
    </p:spTree>
    <p:extLst>
      <p:ext uri="{BB962C8B-B14F-4D97-AF65-F5344CB8AC3E}">
        <p14:creationId xmlns:p14="http://schemas.microsoft.com/office/powerpoint/2010/main" val="2037329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56" t="-1" r="26875" b="40118"/>
          <a:stretch/>
        </p:blipFill>
        <p:spPr bwMode="auto">
          <a:xfrm>
            <a:off x="5829356" y="1653765"/>
            <a:ext cx="3327320" cy="228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12" y="165347"/>
            <a:ext cx="3251200" cy="2438400"/>
          </a:xfr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888" y="231831"/>
            <a:ext cx="3251200" cy="2438400"/>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89" y="2795008"/>
            <a:ext cx="2438400" cy="3251200"/>
          </a:xfrm>
          <a:prstGeom prst="rect">
            <a:avLst/>
          </a:prstGeom>
        </p:spPr>
      </p:pic>
      <p:sp>
        <p:nvSpPr>
          <p:cNvPr id="7" name="TextBox 6"/>
          <p:cNvSpPr txBox="1"/>
          <p:nvPr/>
        </p:nvSpPr>
        <p:spPr>
          <a:xfrm>
            <a:off x="2776165" y="2656142"/>
            <a:ext cx="2955019" cy="2031325"/>
          </a:xfrm>
          <a:prstGeom prst="rect">
            <a:avLst/>
          </a:prstGeom>
          <a:noFill/>
        </p:spPr>
        <p:txBody>
          <a:bodyPr wrap="square" rtlCol="0">
            <a:spAutoFit/>
          </a:bodyPr>
          <a:lstStyle/>
          <a:p>
            <a:r>
              <a:rPr lang="en-US" dirty="0" smtClean="0"/>
              <a:t>One of the main events held on the Day of </a:t>
            </a:r>
            <a:r>
              <a:rPr lang="en-US" dirty="0" err="1" smtClean="0"/>
              <a:t>Rovnoe</a:t>
            </a:r>
            <a:r>
              <a:rPr lang="en-US" dirty="0" smtClean="0"/>
              <a:t> in 2011 was a carnival called “Water-melon extravaganza ”. Our school won the first prizes in all the nominations of the festival.</a:t>
            </a:r>
            <a:endParaRPr lang="ru-RU"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4252" y="4349014"/>
            <a:ext cx="3024336" cy="2268252"/>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3034" y="4756462"/>
            <a:ext cx="2489696" cy="1867272"/>
          </a:xfrm>
          <a:prstGeom prst="rect">
            <a:avLst/>
          </a:prstGeom>
        </p:spPr>
      </p:pic>
    </p:spTree>
    <p:extLst>
      <p:ext uri="{BB962C8B-B14F-4D97-AF65-F5344CB8AC3E}">
        <p14:creationId xmlns:p14="http://schemas.microsoft.com/office/powerpoint/2010/main" val="107965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60432" y="274638"/>
            <a:ext cx="226368" cy="1143000"/>
          </a:xfrm>
        </p:spPr>
        <p:txBody>
          <a:bodyPr/>
          <a:lstStyle/>
          <a:p>
            <a:endParaRPr lang="ru-RU" dirty="0"/>
          </a:p>
        </p:txBody>
      </p:sp>
      <p:sp>
        <p:nvSpPr>
          <p:cNvPr id="3" name="Объект 2"/>
          <p:cNvSpPr>
            <a:spLocks noGrp="1"/>
          </p:cNvSpPr>
          <p:nvPr>
            <p:ph idx="1"/>
          </p:nvPr>
        </p:nvSpPr>
        <p:spPr>
          <a:xfrm>
            <a:off x="251520" y="404664"/>
            <a:ext cx="8435280" cy="6336704"/>
          </a:xfrm>
        </p:spPr>
        <p:txBody>
          <a:bodyPr>
            <a:normAutofit/>
          </a:bodyPr>
          <a:lstStyle/>
          <a:p>
            <a:pPr marL="0" indent="0">
              <a:buNone/>
            </a:pPr>
            <a:r>
              <a:rPr lang="en-US" sz="2000" dirty="0" smtClean="0"/>
              <a:t>The special pride with </a:t>
            </a:r>
            <a:r>
              <a:rPr lang="en-US" sz="2000" dirty="0" err="1" smtClean="0"/>
              <a:t>Rovnoe</a:t>
            </a:r>
            <a:r>
              <a:rPr lang="en-US" sz="2000" dirty="0" smtClean="0"/>
              <a:t> dwellers is our great river, the Volga. You can spend unforgettable summer holidays here enjoying nature, fine weather, fishing, swimming and sunbathing.</a:t>
            </a:r>
            <a:endParaRPr lang="ru-RU"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3768080" cy="282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740914"/>
            <a:ext cx="4680520" cy="351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897" y="4110954"/>
            <a:ext cx="1659664" cy="2212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922981"/>
            <a:ext cx="3201144" cy="240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075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8686800" y="260648"/>
            <a:ext cx="133672" cy="216024"/>
          </a:xfrm>
        </p:spPr>
        <p:txBody>
          <a:bodyPr>
            <a:normAutofit fontScale="90000"/>
          </a:bodyPr>
          <a:lstStyle/>
          <a:p>
            <a:endParaRPr lang="ru-RU" dirty="0"/>
          </a:p>
        </p:txBody>
      </p:sp>
      <p:sp>
        <p:nvSpPr>
          <p:cNvPr id="3" name="Объект 2"/>
          <p:cNvSpPr>
            <a:spLocks noGrp="1"/>
          </p:cNvSpPr>
          <p:nvPr>
            <p:ph idx="1"/>
          </p:nvPr>
        </p:nvSpPr>
        <p:spPr>
          <a:xfrm>
            <a:off x="107504" y="116632"/>
            <a:ext cx="8517632" cy="6336704"/>
          </a:xfrm>
        </p:spPr>
        <p:txBody>
          <a:bodyPr>
            <a:normAutofit/>
          </a:bodyPr>
          <a:lstStyle/>
          <a:p>
            <a:pPr marL="0" indent="0">
              <a:buNone/>
            </a:pPr>
            <a:r>
              <a:rPr lang="en-US" sz="2000" dirty="0" smtClean="0"/>
              <a:t>The school I work at is  a secondary comprehensive school. Children at the age of 6-18 learn here. </a:t>
            </a:r>
          </a:p>
          <a:p>
            <a:pPr marL="0" indent="0">
              <a:buNone/>
            </a:pPr>
            <a:endParaRPr lang="en-US" sz="20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r>
              <a:rPr lang="en-US" sz="2000" dirty="0" smtClean="0"/>
              <a:t>Our school is named after the Hero of the Soviet </a:t>
            </a:r>
          </a:p>
          <a:p>
            <a:pPr marL="0" indent="0">
              <a:buNone/>
            </a:pPr>
            <a:r>
              <a:rPr lang="en-US" sz="2000" dirty="0" smtClean="0"/>
              <a:t>Union</a:t>
            </a:r>
            <a:r>
              <a:rPr lang="en-US" sz="2000" dirty="0"/>
              <a:t> </a:t>
            </a:r>
            <a:r>
              <a:rPr lang="en-US" sz="2000" dirty="0" err="1" smtClean="0"/>
              <a:t>Gavriil</a:t>
            </a:r>
            <a:r>
              <a:rPr lang="en-US" sz="2000" dirty="0" smtClean="0"/>
              <a:t> </a:t>
            </a:r>
            <a:r>
              <a:rPr lang="en-US" sz="2000" dirty="0" err="1" smtClean="0"/>
              <a:t>Tarasovich</a:t>
            </a:r>
            <a:r>
              <a:rPr lang="en-US" sz="2000" dirty="0" smtClean="0"/>
              <a:t> </a:t>
            </a:r>
            <a:r>
              <a:rPr lang="en-US" sz="2000" dirty="0" err="1" smtClean="0"/>
              <a:t>Vasilenko</a:t>
            </a:r>
            <a:r>
              <a:rPr lang="en-US" sz="2000" dirty="0" smtClean="0"/>
              <a:t>. In September</a:t>
            </a:r>
          </a:p>
          <a:p>
            <a:pPr marL="0" indent="0">
              <a:buNone/>
            </a:pPr>
            <a:r>
              <a:rPr lang="en-US" sz="2000" dirty="0" smtClean="0"/>
              <a:t> 1942 he formed in </a:t>
            </a:r>
            <a:r>
              <a:rPr lang="en-US" sz="2000" dirty="0" err="1" smtClean="0"/>
              <a:t>Rovnoe</a:t>
            </a:r>
            <a:r>
              <a:rPr lang="en-US" sz="2000" dirty="0" smtClean="0"/>
              <a:t> the Second flexible </a:t>
            </a:r>
          </a:p>
          <a:p>
            <a:pPr marL="0" indent="0">
              <a:buNone/>
            </a:pPr>
            <a:r>
              <a:rPr lang="en-US" sz="2000" dirty="0" err="1" smtClean="0"/>
              <a:t>airbone</a:t>
            </a:r>
            <a:r>
              <a:rPr lang="en-US" sz="2000" dirty="0" smtClean="0"/>
              <a:t> brigade to defend our Motherland from </a:t>
            </a:r>
          </a:p>
          <a:p>
            <a:pPr marL="0" indent="0">
              <a:buNone/>
            </a:pPr>
            <a:r>
              <a:rPr lang="en-US" sz="2000" dirty="0" smtClean="0"/>
              <a:t>Nazi invaders during the Great Patriotic War</a:t>
            </a:r>
          </a:p>
          <a:p>
            <a:pPr marL="0" indent="0">
              <a:buNone/>
            </a:pPr>
            <a:r>
              <a:rPr lang="en-US" sz="2000" dirty="0" smtClean="0"/>
              <a:t> (1941-1945). </a:t>
            </a:r>
            <a:endParaRPr lang="ru-RU" sz="20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0994"/>
          <a:stretch/>
        </p:blipFill>
        <p:spPr bwMode="auto">
          <a:xfrm>
            <a:off x="395536" y="980727"/>
            <a:ext cx="6096000" cy="3154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6297" t="-388" r="22098" b="-1176"/>
          <a:stretch/>
        </p:blipFill>
        <p:spPr>
          <a:xfrm>
            <a:off x="5657362" y="3148939"/>
            <a:ext cx="3486638" cy="3709061"/>
          </a:xfrm>
          <a:prstGeom prst="rect">
            <a:avLst/>
          </a:prstGeom>
        </p:spPr>
      </p:pic>
    </p:spTree>
    <p:extLst>
      <p:ext uri="{BB962C8B-B14F-4D97-AF65-F5344CB8AC3E}">
        <p14:creationId xmlns:p14="http://schemas.microsoft.com/office/powerpoint/2010/main" val="2983025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28384" y="274638"/>
            <a:ext cx="658416" cy="1143000"/>
          </a:xfrm>
        </p:spPr>
        <p:txBody>
          <a:bodyPr/>
          <a:lstStyle/>
          <a:p>
            <a:endParaRPr lang="ru-RU" dirty="0"/>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3999" cy="5805263"/>
          </a:xfrm>
        </p:spPr>
      </p:pic>
      <p:sp>
        <p:nvSpPr>
          <p:cNvPr id="5" name="TextBox 4"/>
          <p:cNvSpPr txBox="1"/>
          <p:nvPr/>
        </p:nvSpPr>
        <p:spPr>
          <a:xfrm>
            <a:off x="179512" y="5863547"/>
            <a:ext cx="9036496" cy="1015663"/>
          </a:xfrm>
          <a:prstGeom prst="rect">
            <a:avLst/>
          </a:prstGeom>
          <a:noFill/>
        </p:spPr>
        <p:txBody>
          <a:bodyPr wrap="square" rtlCol="0">
            <a:spAutoFit/>
          </a:bodyPr>
          <a:lstStyle/>
          <a:p>
            <a:r>
              <a:rPr lang="en-US" sz="2000" dirty="0" smtClean="0"/>
              <a:t>      In the school hall we have a memorable corner with the information about </a:t>
            </a:r>
            <a:r>
              <a:rPr lang="ru-RU" sz="2000" dirty="0" smtClean="0"/>
              <a:t> </a:t>
            </a:r>
            <a:r>
              <a:rPr lang="en-US" sz="2000" dirty="0" smtClean="0"/>
              <a:t>T. G. </a:t>
            </a:r>
            <a:r>
              <a:rPr lang="en-US" sz="2000" dirty="0" err="1" smtClean="0"/>
              <a:t>Vasilenko’s</a:t>
            </a:r>
            <a:r>
              <a:rPr lang="en-US" sz="2000" dirty="0" smtClean="0"/>
              <a:t> life and deeds. On the 15</a:t>
            </a:r>
            <a:r>
              <a:rPr lang="en-US" sz="2000" baseline="30000" dirty="0" smtClean="0"/>
              <a:t>th</a:t>
            </a:r>
            <a:r>
              <a:rPr lang="en-US" sz="2000" dirty="0" smtClean="0"/>
              <a:t> of  September  we celebrate  the Day of our school.</a:t>
            </a:r>
            <a:endParaRPr lang="ru-RU" sz="2000" dirty="0"/>
          </a:p>
        </p:txBody>
      </p:sp>
    </p:spTree>
    <p:extLst>
      <p:ext uri="{BB962C8B-B14F-4D97-AF65-F5344CB8AC3E}">
        <p14:creationId xmlns:p14="http://schemas.microsoft.com/office/powerpoint/2010/main" val="896936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6416" y="274638"/>
            <a:ext cx="370384" cy="1143000"/>
          </a:xfrm>
        </p:spPr>
        <p:txBody>
          <a:bodyPr/>
          <a:lstStyle/>
          <a:p>
            <a:endParaRPr lang="ru-RU" dirty="0"/>
          </a:p>
        </p:txBody>
      </p:sp>
      <p:sp>
        <p:nvSpPr>
          <p:cNvPr id="3" name="Объект 2"/>
          <p:cNvSpPr>
            <a:spLocks noGrp="1"/>
          </p:cNvSpPr>
          <p:nvPr>
            <p:ph idx="1"/>
          </p:nvPr>
        </p:nvSpPr>
        <p:spPr>
          <a:xfrm>
            <a:off x="179512" y="260648"/>
            <a:ext cx="3744416" cy="6480720"/>
          </a:xfrm>
        </p:spPr>
        <p:txBody>
          <a:bodyPr>
            <a:normAutofit/>
          </a:bodyPr>
          <a:lstStyle/>
          <a:p>
            <a:pPr marL="0" indent="0">
              <a:buNone/>
            </a:pPr>
            <a:endParaRPr lang="en-US" sz="1800" b="1" dirty="0" smtClean="0"/>
          </a:p>
          <a:p>
            <a:pPr marL="0" indent="0">
              <a:buNone/>
            </a:pPr>
            <a:endParaRPr lang="en-US" sz="1800" b="1" dirty="0"/>
          </a:p>
          <a:p>
            <a:pPr marL="0" indent="0">
              <a:buNone/>
            </a:pPr>
            <a:endParaRPr lang="en-US" sz="1800" b="1" dirty="0" smtClean="0"/>
          </a:p>
          <a:p>
            <a:pPr marL="0" indent="0">
              <a:buNone/>
            </a:pPr>
            <a:r>
              <a:rPr lang="en-US" sz="2000" dirty="0" smtClean="0"/>
              <a:t>Have a look at this monument </a:t>
            </a:r>
          </a:p>
          <a:p>
            <a:pPr marL="0" indent="0">
              <a:buNone/>
            </a:pPr>
            <a:r>
              <a:rPr lang="en-US" sz="2000" dirty="0" smtClean="0"/>
              <a:t>made by the hands of our pupils! </a:t>
            </a:r>
          </a:p>
          <a:p>
            <a:pPr marL="0" indent="0">
              <a:buNone/>
            </a:pPr>
            <a:r>
              <a:rPr lang="en-US" sz="2000" dirty="0" smtClean="0"/>
              <a:t>It shows the main aim why they go to school. Have you guessed what it is?</a:t>
            </a:r>
          </a:p>
          <a:p>
            <a:pPr marL="0" indent="0">
              <a:buNone/>
            </a:pPr>
            <a:r>
              <a:rPr lang="en-US" sz="2000" dirty="0" smtClean="0"/>
              <a:t>It’s a symbol of knowledge. You have to climb up a high rocky mountain of  knowledge to get wisdom.</a:t>
            </a:r>
          </a:p>
          <a:p>
            <a:pPr marL="0" indent="0">
              <a:buNone/>
            </a:pPr>
            <a:r>
              <a:rPr lang="en-US" sz="2000" dirty="0" smtClean="0"/>
              <a:t> At the bottom of knowledge </a:t>
            </a:r>
            <a:r>
              <a:rPr lang="en-US" sz="2000" dirty="0" smtClean="0"/>
              <a:t>there is </a:t>
            </a:r>
            <a:r>
              <a:rPr lang="en-US" sz="2000" dirty="0" smtClean="0"/>
              <a:t>your first ABC book. Our school-leavers are fond of taking pictures at this place.</a:t>
            </a:r>
            <a:endParaRPr lang="ru-RU" sz="20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116632"/>
            <a:ext cx="4716524" cy="6336704"/>
          </a:xfrm>
          <a:prstGeom prst="rect">
            <a:avLst/>
          </a:prstGeom>
        </p:spPr>
      </p:pic>
    </p:spTree>
    <p:extLst>
      <p:ext uri="{BB962C8B-B14F-4D97-AF65-F5344CB8AC3E}">
        <p14:creationId xmlns:p14="http://schemas.microsoft.com/office/powerpoint/2010/main" val="482170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84368" y="274638"/>
            <a:ext cx="802432" cy="1143000"/>
          </a:xfrm>
        </p:spPr>
        <p:txBody>
          <a:bodyPr/>
          <a:lstStyle/>
          <a:p>
            <a:endParaRPr lang="ru-RU" dirty="0"/>
          </a:p>
        </p:txBody>
      </p:sp>
      <p:sp>
        <p:nvSpPr>
          <p:cNvPr id="3" name="Объект 2"/>
          <p:cNvSpPr>
            <a:spLocks noGrp="1"/>
          </p:cNvSpPr>
          <p:nvPr>
            <p:ph idx="1"/>
          </p:nvPr>
        </p:nvSpPr>
        <p:spPr>
          <a:xfrm>
            <a:off x="179512" y="188640"/>
            <a:ext cx="8507288" cy="5937523"/>
          </a:xfrm>
        </p:spPr>
        <p:txBody>
          <a:bodyPr>
            <a:normAutofit/>
          </a:bodyPr>
          <a:lstStyle/>
          <a:p>
            <a:pPr marL="0" indent="0">
              <a:buNone/>
            </a:pPr>
            <a:r>
              <a:rPr lang="en-US" sz="2000" dirty="0" smtClean="0"/>
              <a:t>Let’s walk along the spacious school corridors where you can see the exhibitions of schoolchildren’s pictures and works.</a:t>
            </a:r>
            <a:endParaRPr lang="ru-RU" sz="2000" dirty="0"/>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 r="-1503" b="19690"/>
          <a:stretch/>
        </p:blipFill>
        <p:spPr>
          <a:xfrm>
            <a:off x="323528" y="908720"/>
            <a:ext cx="5832648" cy="282782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3703589"/>
            <a:ext cx="4073211" cy="3054908"/>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60609" t="30946" r="1366" b="1"/>
          <a:stretch/>
        </p:blipFill>
        <p:spPr>
          <a:xfrm>
            <a:off x="5508104" y="1844824"/>
            <a:ext cx="3476978" cy="4735689"/>
          </a:xfrm>
          <a:prstGeom prst="rect">
            <a:avLst/>
          </a:prstGeom>
        </p:spPr>
      </p:pic>
    </p:spTree>
    <p:extLst>
      <p:ext uri="{BB962C8B-B14F-4D97-AF65-F5344CB8AC3E}">
        <p14:creationId xmlns:p14="http://schemas.microsoft.com/office/powerpoint/2010/main" val="2818379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817</TotalTime>
  <Words>1820</Words>
  <Application>Microsoft Office PowerPoint</Application>
  <PresentationFormat>Экран (4:3)</PresentationFormat>
  <Paragraphs>112</Paragraphs>
  <Slides>31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Blackshine TEAM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78</cp:revision>
  <dcterms:created xsi:type="dcterms:W3CDTF">2011-11-04T18:18:41Z</dcterms:created>
  <dcterms:modified xsi:type="dcterms:W3CDTF">2011-11-06T10:45:33Z</dcterms:modified>
</cp:coreProperties>
</file>